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5"/>
  </p:notesMasterIdLst>
  <p:sldIdLst>
    <p:sldId id="256" r:id="rId2"/>
    <p:sldId id="257" r:id="rId3"/>
    <p:sldId id="258" r:id="rId4"/>
    <p:sldId id="288" r:id="rId5"/>
    <p:sldId id="281" r:id="rId6"/>
    <p:sldId id="259" r:id="rId7"/>
    <p:sldId id="287" r:id="rId8"/>
    <p:sldId id="265" r:id="rId9"/>
    <p:sldId id="266" r:id="rId10"/>
    <p:sldId id="267" r:id="rId11"/>
    <p:sldId id="268" r:id="rId12"/>
    <p:sldId id="269" r:id="rId13"/>
    <p:sldId id="270" r:id="rId14"/>
    <p:sldId id="299" r:id="rId15"/>
    <p:sldId id="271" r:id="rId16"/>
    <p:sldId id="284" r:id="rId17"/>
    <p:sldId id="260" r:id="rId18"/>
    <p:sldId id="274" r:id="rId19"/>
    <p:sldId id="261" r:id="rId20"/>
    <p:sldId id="275" r:id="rId21"/>
    <p:sldId id="262" r:id="rId22"/>
    <p:sldId id="263" r:id="rId23"/>
    <p:sldId id="292" r:id="rId24"/>
    <p:sldId id="295" r:id="rId25"/>
    <p:sldId id="276" r:id="rId26"/>
    <p:sldId id="279" r:id="rId27"/>
    <p:sldId id="280" r:id="rId28"/>
    <p:sldId id="296" r:id="rId29"/>
    <p:sldId id="278" r:id="rId30"/>
    <p:sldId id="297" r:id="rId31"/>
    <p:sldId id="285" r:id="rId32"/>
    <p:sldId id="298" r:id="rId33"/>
    <p:sldId id="29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5330"/>
  </p:normalViewPr>
  <p:slideViewPr>
    <p:cSldViewPr snapToGrid="0">
      <p:cViewPr varScale="1">
        <p:scale>
          <a:sx n="79" d="100"/>
          <a:sy n="79" d="100"/>
        </p:scale>
        <p:origin x="7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22C5D-A32E-4495-8304-751F6EB569B8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EE272DE-B32F-411F-B42C-4BA2411EF6E0}">
      <dgm:prSet/>
      <dgm:spPr/>
      <dgm:t>
        <a:bodyPr/>
        <a:lstStyle/>
        <a:p>
          <a:r>
            <a:rPr lang="en-US" dirty="0" err="1">
              <a:latin typeface="Trebuchet MS" panose="020B0603020202020204" pitchFamily="34" charset="0"/>
            </a:rPr>
            <a:t>Šikana</a:t>
          </a:r>
          <a:r>
            <a:rPr lang="en-US" dirty="0">
              <a:latin typeface="Trebuchet MS" panose="020B0603020202020204" pitchFamily="34" charset="0"/>
            </a:rPr>
            <a:t> </a:t>
          </a:r>
          <a:r>
            <a:rPr lang="en-US" dirty="0" err="1">
              <a:latin typeface="Trebuchet MS" panose="020B0603020202020204" pitchFamily="34" charset="0"/>
            </a:rPr>
            <a:t>na</a:t>
          </a:r>
          <a:r>
            <a:rPr lang="en-US" dirty="0">
              <a:latin typeface="Trebuchet MS" panose="020B0603020202020204" pitchFamily="34" charset="0"/>
            </a:rPr>
            <a:t> </a:t>
          </a:r>
          <a:r>
            <a:rPr lang="en-US" dirty="0" err="1">
              <a:latin typeface="Trebuchet MS" panose="020B0603020202020204" pitchFamily="34" charset="0"/>
            </a:rPr>
            <a:t>základe</a:t>
          </a:r>
          <a:r>
            <a:rPr lang="en-US" dirty="0">
              <a:latin typeface="Trebuchet MS" panose="020B0603020202020204" pitchFamily="34" charset="0"/>
            </a:rPr>
            <a:t>: </a:t>
          </a:r>
        </a:p>
      </dgm:t>
    </dgm:pt>
    <dgm:pt modelId="{498C43CA-439A-4059-BB75-5B093B8EFD48}" type="parTrans" cxnId="{E1CD7F68-57AE-48F0-BDF5-2C7679B657FB}">
      <dgm:prSet/>
      <dgm:spPr/>
      <dgm:t>
        <a:bodyPr/>
        <a:lstStyle/>
        <a:p>
          <a:endParaRPr lang="en-US"/>
        </a:p>
      </dgm:t>
    </dgm:pt>
    <dgm:pt modelId="{D41AF11E-4B43-47A0-BCCB-F710F07287A2}" type="sibTrans" cxnId="{E1CD7F68-57AE-48F0-BDF5-2C7679B657FB}">
      <dgm:prSet/>
      <dgm:spPr/>
      <dgm:t>
        <a:bodyPr/>
        <a:lstStyle/>
        <a:p>
          <a:endParaRPr lang="en-US"/>
        </a:p>
      </dgm:t>
    </dgm:pt>
    <dgm:pt modelId="{7655E905-FA14-4AB5-96D9-3C7F60F91799}">
      <dgm:prSet/>
      <dgm:spPr/>
      <dgm:t>
        <a:bodyPr/>
        <a:lstStyle/>
        <a:p>
          <a:r>
            <a:rPr lang="en-US">
              <a:latin typeface="Trebuchet MS" panose="020B0603020202020204" pitchFamily="34" charset="0"/>
            </a:rPr>
            <a:t>- rasy</a:t>
          </a:r>
        </a:p>
      </dgm:t>
    </dgm:pt>
    <dgm:pt modelId="{2470C33B-34E6-4A31-A239-B38E535ACCA1}" type="parTrans" cxnId="{23B61F57-B707-470A-904C-C4718535ED0E}">
      <dgm:prSet/>
      <dgm:spPr/>
      <dgm:t>
        <a:bodyPr/>
        <a:lstStyle/>
        <a:p>
          <a:endParaRPr lang="en-US"/>
        </a:p>
      </dgm:t>
    </dgm:pt>
    <dgm:pt modelId="{49F1813C-F5C3-4066-9F36-F32B06FB676F}" type="sibTrans" cxnId="{23B61F57-B707-470A-904C-C4718535ED0E}">
      <dgm:prSet/>
      <dgm:spPr/>
      <dgm:t>
        <a:bodyPr/>
        <a:lstStyle/>
        <a:p>
          <a:endParaRPr lang="en-US"/>
        </a:p>
      </dgm:t>
    </dgm:pt>
    <dgm:pt modelId="{49BE25DD-5024-481F-A1D7-8FC464E5C8E9}">
      <dgm:prSet/>
      <dgm:spPr/>
      <dgm:t>
        <a:bodyPr/>
        <a:lstStyle/>
        <a:p>
          <a:r>
            <a:rPr lang="en-US" dirty="0">
              <a:latin typeface="Trebuchet MS" panose="020B0603020202020204" pitchFamily="34" charset="0"/>
            </a:rPr>
            <a:t>- </a:t>
          </a:r>
          <a:r>
            <a:rPr lang="en-US" dirty="0" err="1">
              <a:latin typeface="Trebuchet MS" panose="020B0603020202020204" pitchFamily="34" charset="0"/>
            </a:rPr>
            <a:t>farby</a:t>
          </a:r>
          <a:r>
            <a:rPr lang="en-US" dirty="0">
              <a:latin typeface="Trebuchet MS" panose="020B0603020202020204" pitchFamily="34" charset="0"/>
            </a:rPr>
            <a:t> </a:t>
          </a:r>
          <a:r>
            <a:rPr lang="en-US" dirty="0" err="1">
              <a:latin typeface="Trebuchet MS" panose="020B0603020202020204" pitchFamily="34" charset="0"/>
            </a:rPr>
            <a:t>pleti</a:t>
          </a:r>
          <a:r>
            <a:rPr lang="en-US" dirty="0">
              <a:latin typeface="Trebuchet MS" panose="020B0603020202020204" pitchFamily="34" charset="0"/>
            </a:rPr>
            <a:t> </a:t>
          </a:r>
        </a:p>
      </dgm:t>
    </dgm:pt>
    <dgm:pt modelId="{EE93EA33-6DD0-416B-BFCC-AC8A330F4C33}" type="parTrans" cxnId="{A6360E84-2CB8-4106-BBAF-0D4AC4DCAE21}">
      <dgm:prSet/>
      <dgm:spPr/>
      <dgm:t>
        <a:bodyPr/>
        <a:lstStyle/>
        <a:p>
          <a:endParaRPr lang="en-US"/>
        </a:p>
      </dgm:t>
    </dgm:pt>
    <dgm:pt modelId="{F5B02020-8E91-468B-A6DC-F289D9E9690C}" type="sibTrans" cxnId="{A6360E84-2CB8-4106-BBAF-0D4AC4DCAE21}">
      <dgm:prSet/>
      <dgm:spPr/>
      <dgm:t>
        <a:bodyPr/>
        <a:lstStyle/>
        <a:p>
          <a:endParaRPr lang="en-US"/>
        </a:p>
      </dgm:t>
    </dgm:pt>
    <dgm:pt modelId="{1B240980-799A-4AF6-977B-D011554CCED1}">
      <dgm:prSet/>
      <dgm:spPr/>
      <dgm:t>
        <a:bodyPr/>
        <a:lstStyle/>
        <a:p>
          <a:r>
            <a:rPr lang="en-US" dirty="0">
              <a:latin typeface="Trebuchet MS" panose="020B0603020202020204" pitchFamily="34" charset="0"/>
            </a:rPr>
            <a:t>- </a:t>
          </a:r>
          <a:r>
            <a:rPr lang="en-US" dirty="0" err="1">
              <a:latin typeface="Trebuchet MS" panose="020B0603020202020204" pitchFamily="34" charset="0"/>
            </a:rPr>
            <a:t>náboženstva</a:t>
          </a:r>
          <a:endParaRPr lang="en-US" dirty="0">
            <a:latin typeface="Trebuchet MS" panose="020B0603020202020204" pitchFamily="34" charset="0"/>
          </a:endParaRPr>
        </a:p>
      </dgm:t>
    </dgm:pt>
    <dgm:pt modelId="{FEB00AD5-DA63-48CD-8BA7-0C3ECA6C7C58}" type="parTrans" cxnId="{786603D0-61C0-4C82-AEF1-8979B1968C41}">
      <dgm:prSet/>
      <dgm:spPr/>
      <dgm:t>
        <a:bodyPr/>
        <a:lstStyle/>
        <a:p>
          <a:endParaRPr lang="en-US"/>
        </a:p>
      </dgm:t>
    </dgm:pt>
    <dgm:pt modelId="{5A8A4353-561D-453E-9CD5-7A8FE143FAEE}" type="sibTrans" cxnId="{786603D0-61C0-4C82-AEF1-8979B1968C41}">
      <dgm:prSet/>
      <dgm:spPr/>
      <dgm:t>
        <a:bodyPr/>
        <a:lstStyle/>
        <a:p>
          <a:endParaRPr lang="en-US"/>
        </a:p>
      </dgm:t>
    </dgm:pt>
    <dgm:pt modelId="{E42FC514-5801-43C8-B94D-7B12AA98157E}">
      <dgm:prSet/>
      <dgm:spPr/>
      <dgm:t>
        <a:bodyPr/>
        <a:lstStyle/>
        <a:p>
          <a:r>
            <a:rPr lang="en-US" dirty="0">
              <a:latin typeface="Trebuchet MS" panose="020B0603020202020204" pitchFamily="34" charset="0"/>
            </a:rPr>
            <a:t>- </a:t>
          </a:r>
          <a:r>
            <a:rPr lang="en-US" dirty="0" err="1">
              <a:latin typeface="Trebuchet MS" panose="020B0603020202020204" pitchFamily="34" charset="0"/>
            </a:rPr>
            <a:t>tehotenstva</a:t>
          </a:r>
          <a:r>
            <a:rPr lang="en-US" dirty="0">
              <a:latin typeface="Trebuchet MS" panose="020B0603020202020204" pitchFamily="34" charset="0"/>
            </a:rPr>
            <a:t> </a:t>
          </a:r>
        </a:p>
      </dgm:t>
    </dgm:pt>
    <dgm:pt modelId="{6B087D82-1C72-4D27-A893-ACE296D5BF24}" type="parTrans" cxnId="{3781F34B-027C-4477-89B7-17AAB105DB9D}">
      <dgm:prSet/>
      <dgm:spPr/>
      <dgm:t>
        <a:bodyPr/>
        <a:lstStyle/>
        <a:p>
          <a:endParaRPr lang="en-US"/>
        </a:p>
      </dgm:t>
    </dgm:pt>
    <dgm:pt modelId="{C4EB78F4-345B-4E34-8DF9-54028EB538A6}" type="sibTrans" cxnId="{3781F34B-027C-4477-89B7-17AAB105DB9D}">
      <dgm:prSet/>
      <dgm:spPr/>
      <dgm:t>
        <a:bodyPr/>
        <a:lstStyle/>
        <a:p>
          <a:endParaRPr lang="en-US"/>
        </a:p>
      </dgm:t>
    </dgm:pt>
    <dgm:pt modelId="{9AF481B8-E970-4B29-A586-897D193E7223}">
      <dgm:prSet/>
      <dgm:spPr/>
      <dgm:t>
        <a:bodyPr/>
        <a:lstStyle/>
        <a:p>
          <a:r>
            <a:rPr lang="en-US" dirty="0">
              <a:latin typeface="Trebuchet MS" panose="020B0603020202020204" pitchFamily="34" charset="0"/>
            </a:rPr>
            <a:t>- </a:t>
          </a:r>
          <a:r>
            <a:rPr lang="en-US" dirty="0" err="1">
              <a:latin typeface="Trebuchet MS" panose="020B0603020202020204" pitchFamily="34" charset="0"/>
            </a:rPr>
            <a:t>zdravotného</a:t>
          </a:r>
          <a:r>
            <a:rPr lang="en-US" dirty="0">
              <a:latin typeface="Trebuchet MS" panose="020B0603020202020204" pitchFamily="34" charset="0"/>
            </a:rPr>
            <a:t> </a:t>
          </a:r>
          <a:r>
            <a:rPr lang="en-US" dirty="0" err="1">
              <a:latin typeface="Trebuchet MS" panose="020B0603020202020204" pitchFamily="34" charset="0"/>
            </a:rPr>
            <a:t>postihnutia</a:t>
          </a:r>
          <a:endParaRPr lang="en-US" dirty="0">
            <a:latin typeface="Trebuchet MS" panose="020B0603020202020204" pitchFamily="34" charset="0"/>
          </a:endParaRPr>
        </a:p>
      </dgm:t>
    </dgm:pt>
    <dgm:pt modelId="{5ABE6BB4-1B22-410C-9B98-6C2D9F184482}" type="parTrans" cxnId="{87BC89B3-50F4-4D51-990D-E4533817259B}">
      <dgm:prSet/>
      <dgm:spPr/>
      <dgm:t>
        <a:bodyPr/>
        <a:lstStyle/>
        <a:p>
          <a:endParaRPr lang="en-US"/>
        </a:p>
      </dgm:t>
    </dgm:pt>
    <dgm:pt modelId="{E3088ADC-2656-4997-8F43-DBB23C543A29}" type="sibTrans" cxnId="{87BC89B3-50F4-4D51-990D-E4533817259B}">
      <dgm:prSet/>
      <dgm:spPr/>
      <dgm:t>
        <a:bodyPr/>
        <a:lstStyle/>
        <a:p>
          <a:endParaRPr lang="en-US"/>
        </a:p>
      </dgm:t>
    </dgm:pt>
    <dgm:pt modelId="{9EA0662D-6A54-4AA4-AF2D-05007BDFC2CE}">
      <dgm:prSet/>
      <dgm:spPr/>
      <dgm:t>
        <a:bodyPr/>
        <a:lstStyle/>
        <a:p>
          <a:r>
            <a:rPr lang="en-US">
              <a:latin typeface="Trebuchet MS" panose="020B0603020202020204" pitchFamily="34" charset="0"/>
            </a:rPr>
            <a:t>- veku</a:t>
          </a:r>
        </a:p>
      </dgm:t>
    </dgm:pt>
    <dgm:pt modelId="{7F513708-531B-450F-A40A-709439D57C8D}" type="parTrans" cxnId="{80A0FC6E-D236-436B-A087-F687757A07FC}">
      <dgm:prSet/>
      <dgm:spPr/>
      <dgm:t>
        <a:bodyPr/>
        <a:lstStyle/>
        <a:p>
          <a:endParaRPr lang="en-US"/>
        </a:p>
      </dgm:t>
    </dgm:pt>
    <dgm:pt modelId="{6F7A83DC-92E2-42DC-8485-21A560C6CE5D}" type="sibTrans" cxnId="{80A0FC6E-D236-436B-A087-F687757A07FC}">
      <dgm:prSet/>
      <dgm:spPr/>
      <dgm:t>
        <a:bodyPr/>
        <a:lstStyle/>
        <a:p>
          <a:endParaRPr lang="en-US"/>
        </a:p>
      </dgm:t>
    </dgm:pt>
    <dgm:pt modelId="{AB7F26E7-073A-4331-9DD1-BCF1C4E93416}">
      <dgm:prSet/>
      <dgm:spPr/>
      <dgm:t>
        <a:bodyPr/>
        <a:lstStyle/>
        <a:p>
          <a:r>
            <a:rPr lang="en-US">
              <a:latin typeface="Trebuchet MS" panose="020B0603020202020204" pitchFamily="34" charset="0"/>
            </a:rPr>
            <a:t>- pohlavia alebo rodu</a:t>
          </a:r>
        </a:p>
      </dgm:t>
    </dgm:pt>
    <dgm:pt modelId="{50AFB941-30EA-4722-8354-ED7EC789C397}" type="parTrans" cxnId="{FDCB65DA-7D58-47BB-9A74-6F96F421A0B0}">
      <dgm:prSet/>
      <dgm:spPr/>
      <dgm:t>
        <a:bodyPr/>
        <a:lstStyle/>
        <a:p>
          <a:endParaRPr lang="en-US"/>
        </a:p>
      </dgm:t>
    </dgm:pt>
    <dgm:pt modelId="{1C815DD8-40E0-47F3-B966-345F64275332}" type="sibTrans" cxnId="{FDCB65DA-7D58-47BB-9A74-6F96F421A0B0}">
      <dgm:prSet/>
      <dgm:spPr/>
      <dgm:t>
        <a:bodyPr/>
        <a:lstStyle/>
        <a:p>
          <a:endParaRPr lang="en-US"/>
        </a:p>
      </dgm:t>
    </dgm:pt>
    <dgm:pt modelId="{AE52AFCB-2954-4703-A063-4D27C8111381}">
      <dgm:prSet/>
      <dgm:spPr/>
      <dgm:t>
        <a:bodyPr/>
        <a:lstStyle/>
        <a:p>
          <a:r>
            <a:rPr lang="en-US" dirty="0">
              <a:latin typeface="Trebuchet MS" panose="020B0603020202020204" pitchFamily="34" charset="0"/>
            </a:rPr>
            <a:t>- </a:t>
          </a:r>
          <a:r>
            <a:rPr lang="en-US" dirty="0" err="1">
              <a:latin typeface="Trebuchet MS" panose="020B0603020202020204" pitchFamily="34" charset="0"/>
            </a:rPr>
            <a:t>príslušnosto</a:t>
          </a:r>
          <a:r>
            <a:rPr lang="en-US" dirty="0">
              <a:latin typeface="Trebuchet MS" panose="020B0603020202020204" pitchFamily="34" charset="0"/>
            </a:rPr>
            <a:t> k LGBTQ+</a:t>
          </a:r>
        </a:p>
      </dgm:t>
    </dgm:pt>
    <dgm:pt modelId="{7BB40552-466E-462E-8E9A-61D913802016}" type="parTrans" cxnId="{6956C28F-D877-4AAC-ACE8-1ED3C94029E9}">
      <dgm:prSet/>
      <dgm:spPr/>
      <dgm:t>
        <a:bodyPr/>
        <a:lstStyle/>
        <a:p>
          <a:endParaRPr lang="en-US"/>
        </a:p>
      </dgm:t>
    </dgm:pt>
    <dgm:pt modelId="{92B7FEE7-FC52-4BC7-BBFE-A7B8DE29FA9A}" type="sibTrans" cxnId="{6956C28F-D877-4AAC-ACE8-1ED3C94029E9}">
      <dgm:prSet/>
      <dgm:spPr/>
      <dgm:t>
        <a:bodyPr/>
        <a:lstStyle/>
        <a:p>
          <a:endParaRPr lang="en-US"/>
        </a:p>
      </dgm:t>
    </dgm:pt>
    <dgm:pt modelId="{7378FE64-C147-4734-B63D-E2DF4C2B40DB}">
      <dgm:prSet/>
      <dgm:spPr/>
      <dgm:t>
        <a:bodyPr/>
        <a:lstStyle/>
        <a:p>
          <a:r>
            <a:rPr lang="en-US" dirty="0">
              <a:latin typeface="Trebuchet MS" panose="020B0603020202020204" pitchFamily="34" charset="0"/>
            </a:rPr>
            <a:t>Mobbing</a:t>
          </a:r>
        </a:p>
      </dgm:t>
    </dgm:pt>
    <dgm:pt modelId="{9B3A444E-42B8-45CC-B847-EE537801B4A8}" type="parTrans" cxnId="{9389E0EE-42C4-44ED-860B-C6AF9EA64272}">
      <dgm:prSet/>
      <dgm:spPr/>
      <dgm:t>
        <a:bodyPr/>
        <a:lstStyle/>
        <a:p>
          <a:endParaRPr lang="en-US"/>
        </a:p>
      </dgm:t>
    </dgm:pt>
    <dgm:pt modelId="{E5654A06-9BAE-4F68-9CB0-69FA35741CFE}" type="sibTrans" cxnId="{9389E0EE-42C4-44ED-860B-C6AF9EA64272}">
      <dgm:prSet/>
      <dgm:spPr/>
      <dgm:t>
        <a:bodyPr/>
        <a:lstStyle/>
        <a:p>
          <a:endParaRPr lang="en-US"/>
        </a:p>
      </dgm:t>
    </dgm:pt>
    <dgm:pt modelId="{5387B83E-7274-4E07-B958-6094CC041781}">
      <dgm:prSet/>
      <dgm:spPr/>
      <dgm:t>
        <a:bodyPr/>
        <a:lstStyle/>
        <a:p>
          <a:r>
            <a:rPr lang="en-US" dirty="0">
              <a:latin typeface="Trebuchet MS" panose="020B0603020202020204" pitchFamily="34" charset="0"/>
            </a:rPr>
            <a:t>Bossing</a:t>
          </a:r>
        </a:p>
      </dgm:t>
    </dgm:pt>
    <dgm:pt modelId="{389E88E0-D15D-494A-B437-D5C067C80A2E}" type="parTrans" cxnId="{6664FCA8-085A-4444-88F0-67E7CBF56E73}">
      <dgm:prSet/>
      <dgm:spPr/>
      <dgm:t>
        <a:bodyPr/>
        <a:lstStyle/>
        <a:p>
          <a:endParaRPr lang="en-US"/>
        </a:p>
      </dgm:t>
    </dgm:pt>
    <dgm:pt modelId="{E13A6850-C5F1-45E4-8926-71216911DC84}" type="sibTrans" cxnId="{6664FCA8-085A-4444-88F0-67E7CBF56E73}">
      <dgm:prSet/>
      <dgm:spPr/>
      <dgm:t>
        <a:bodyPr/>
        <a:lstStyle/>
        <a:p>
          <a:endParaRPr lang="en-US"/>
        </a:p>
      </dgm:t>
    </dgm:pt>
    <dgm:pt modelId="{1245C0A4-13BD-441B-98A4-53F3B5CB3BE5}">
      <dgm:prSet/>
      <dgm:spPr/>
      <dgm:t>
        <a:bodyPr/>
        <a:lstStyle/>
        <a:p>
          <a:r>
            <a:rPr lang="en-US" dirty="0" err="1">
              <a:latin typeface="Trebuchet MS" panose="020B0603020202020204" pitchFamily="34" charset="0"/>
            </a:rPr>
            <a:t>Sexuálne</a:t>
          </a:r>
          <a:r>
            <a:rPr lang="en-US" dirty="0">
              <a:latin typeface="Trebuchet MS" panose="020B0603020202020204" pitchFamily="34" charset="0"/>
            </a:rPr>
            <a:t> </a:t>
          </a:r>
          <a:r>
            <a:rPr lang="en-US" dirty="0" err="1">
              <a:latin typeface="Trebuchet MS" panose="020B0603020202020204" pitchFamily="34" charset="0"/>
            </a:rPr>
            <a:t>obťažovanie</a:t>
          </a:r>
          <a:endParaRPr lang="en-US" dirty="0">
            <a:latin typeface="Trebuchet MS" panose="020B0603020202020204" pitchFamily="34" charset="0"/>
          </a:endParaRPr>
        </a:p>
      </dgm:t>
    </dgm:pt>
    <dgm:pt modelId="{76B927C4-DE97-4A08-A8B9-8FE0D84B0C33}" type="parTrans" cxnId="{F75862F9-0EE8-4F7A-B015-7B567BD6D1F1}">
      <dgm:prSet/>
      <dgm:spPr/>
      <dgm:t>
        <a:bodyPr/>
        <a:lstStyle/>
        <a:p>
          <a:endParaRPr lang="en-US"/>
        </a:p>
      </dgm:t>
    </dgm:pt>
    <dgm:pt modelId="{B8753750-C19B-4B85-9AF1-DF3944AE3773}" type="sibTrans" cxnId="{F75862F9-0EE8-4F7A-B015-7B567BD6D1F1}">
      <dgm:prSet/>
      <dgm:spPr/>
      <dgm:t>
        <a:bodyPr/>
        <a:lstStyle/>
        <a:p>
          <a:endParaRPr lang="en-US"/>
        </a:p>
      </dgm:t>
    </dgm:pt>
    <dgm:pt modelId="{2B0522EA-4947-1247-9544-46655F53414A}" type="pres">
      <dgm:prSet presAssocID="{E8A22C5D-A32E-4495-8304-751F6EB569B8}" presName="matrix" presStyleCnt="0">
        <dgm:presLayoutVars>
          <dgm:chMax val="1"/>
          <dgm:dir/>
          <dgm:resizeHandles val="exact"/>
        </dgm:presLayoutVars>
      </dgm:prSet>
      <dgm:spPr/>
    </dgm:pt>
    <dgm:pt modelId="{E73DF49C-CF22-254E-993F-2FFDEB763F49}" type="pres">
      <dgm:prSet presAssocID="{E8A22C5D-A32E-4495-8304-751F6EB569B8}" presName="diamond" presStyleLbl="bgShp" presStyleIdx="0" presStyleCnt="1"/>
      <dgm:spPr/>
    </dgm:pt>
    <dgm:pt modelId="{B928ED5E-A460-474C-8B47-DB2F7A5975EF}" type="pres">
      <dgm:prSet presAssocID="{E8A22C5D-A32E-4495-8304-751F6EB569B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00AEF71-B821-1D47-A296-0B64E0873F28}" type="pres">
      <dgm:prSet presAssocID="{E8A22C5D-A32E-4495-8304-751F6EB569B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50ECB41-1D07-ED4A-9256-65D2B35766DB}" type="pres">
      <dgm:prSet presAssocID="{E8A22C5D-A32E-4495-8304-751F6EB569B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3AA1E69-F54A-1341-98FF-00BCDBEC3FC0}" type="pres">
      <dgm:prSet presAssocID="{E8A22C5D-A32E-4495-8304-751F6EB569B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1308B04-5340-1542-BC7F-D65663AB22A4}" type="presOf" srcId="{7655E905-FA14-4AB5-96D9-3C7F60F91799}" destId="{B928ED5E-A460-474C-8B47-DB2F7A5975EF}" srcOrd="0" destOrd="1" presId="urn:microsoft.com/office/officeart/2005/8/layout/matrix3"/>
    <dgm:cxn modelId="{33304521-F24C-FF49-A58F-F036F440EFF2}" type="presOf" srcId="{1B240980-799A-4AF6-977B-D011554CCED1}" destId="{B928ED5E-A460-474C-8B47-DB2F7A5975EF}" srcOrd="0" destOrd="3" presId="urn:microsoft.com/office/officeart/2005/8/layout/matrix3"/>
    <dgm:cxn modelId="{7E0E3831-C906-3349-A6E1-89D2AB9D073B}" type="presOf" srcId="{E8A22C5D-A32E-4495-8304-751F6EB569B8}" destId="{2B0522EA-4947-1247-9544-46655F53414A}" srcOrd="0" destOrd="0" presId="urn:microsoft.com/office/officeart/2005/8/layout/matrix3"/>
    <dgm:cxn modelId="{7CFC1D68-08B7-2F48-AB14-3316A4E64FD4}" type="presOf" srcId="{E42FC514-5801-43C8-B94D-7B12AA98157E}" destId="{B928ED5E-A460-474C-8B47-DB2F7A5975EF}" srcOrd="0" destOrd="4" presId="urn:microsoft.com/office/officeart/2005/8/layout/matrix3"/>
    <dgm:cxn modelId="{E1CD7F68-57AE-48F0-BDF5-2C7679B657FB}" srcId="{E8A22C5D-A32E-4495-8304-751F6EB569B8}" destId="{EEE272DE-B32F-411F-B42C-4BA2411EF6E0}" srcOrd="0" destOrd="0" parTransId="{498C43CA-439A-4059-BB75-5B093B8EFD48}" sibTransId="{D41AF11E-4B43-47A0-BCCB-F710F07287A2}"/>
    <dgm:cxn modelId="{3781F34B-027C-4477-89B7-17AAB105DB9D}" srcId="{EEE272DE-B32F-411F-B42C-4BA2411EF6E0}" destId="{E42FC514-5801-43C8-B94D-7B12AA98157E}" srcOrd="3" destOrd="0" parTransId="{6B087D82-1C72-4D27-A893-ACE296D5BF24}" sibTransId="{C4EB78F4-345B-4E34-8DF9-54028EB538A6}"/>
    <dgm:cxn modelId="{80A0FC6E-D236-436B-A087-F687757A07FC}" srcId="{EEE272DE-B32F-411F-B42C-4BA2411EF6E0}" destId="{9EA0662D-6A54-4AA4-AF2D-05007BDFC2CE}" srcOrd="5" destOrd="0" parTransId="{7F513708-531B-450F-A40A-709439D57C8D}" sibTransId="{6F7A83DC-92E2-42DC-8485-21A560C6CE5D}"/>
    <dgm:cxn modelId="{23B61F57-B707-470A-904C-C4718535ED0E}" srcId="{EEE272DE-B32F-411F-B42C-4BA2411EF6E0}" destId="{7655E905-FA14-4AB5-96D9-3C7F60F91799}" srcOrd="0" destOrd="0" parTransId="{2470C33B-34E6-4A31-A239-B38E535ACCA1}" sibTransId="{49F1813C-F5C3-4066-9F36-F32B06FB676F}"/>
    <dgm:cxn modelId="{3B80A157-709D-7E48-8527-5FB6B3559D03}" type="presOf" srcId="{1245C0A4-13BD-441B-98A4-53F3B5CB3BE5}" destId="{D3AA1E69-F54A-1341-98FF-00BCDBEC3FC0}" srcOrd="0" destOrd="0" presId="urn:microsoft.com/office/officeart/2005/8/layout/matrix3"/>
    <dgm:cxn modelId="{82535C7D-68F4-9B4F-8702-E9515A994438}" type="presOf" srcId="{EEE272DE-B32F-411F-B42C-4BA2411EF6E0}" destId="{B928ED5E-A460-474C-8B47-DB2F7A5975EF}" srcOrd="0" destOrd="0" presId="urn:microsoft.com/office/officeart/2005/8/layout/matrix3"/>
    <dgm:cxn modelId="{A6360E84-2CB8-4106-BBAF-0D4AC4DCAE21}" srcId="{EEE272DE-B32F-411F-B42C-4BA2411EF6E0}" destId="{49BE25DD-5024-481F-A1D7-8FC464E5C8E9}" srcOrd="1" destOrd="0" parTransId="{EE93EA33-6DD0-416B-BFCC-AC8A330F4C33}" sibTransId="{F5B02020-8E91-468B-A6DC-F289D9E9690C}"/>
    <dgm:cxn modelId="{3864AC8E-3B6E-A84F-A8C6-EA103582E141}" type="presOf" srcId="{5387B83E-7274-4E07-B958-6094CC041781}" destId="{E50ECB41-1D07-ED4A-9256-65D2B35766DB}" srcOrd="0" destOrd="0" presId="urn:microsoft.com/office/officeart/2005/8/layout/matrix3"/>
    <dgm:cxn modelId="{6956C28F-D877-4AAC-ACE8-1ED3C94029E9}" srcId="{EEE272DE-B32F-411F-B42C-4BA2411EF6E0}" destId="{AE52AFCB-2954-4703-A063-4D27C8111381}" srcOrd="7" destOrd="0" parTransId="{7BB40552-466E-462E-8E9A-61D913802016}" sibTransId="{92B7FEE7-FC52-4BC7-BBFE-A7B8DE29FA9A}"/>
    <dgm:cxn modelId="{6664FCA8-085A-4444-88F0-67E7CBF56E73}" srcId="{E8A22C5D-A32E-4495-8304-751F6EB569B8}" destId="{5387B83E-7274-4E07-B958-6094CC041781}" srcOrd="2" destOrd="0" parTransId="{389E88E0-D15D-494A-B437-D5C067C80A2E}" sibTransId="{E13A6850-C5F1-45E4-8926-71216911DC84}"/>
    <dgm:cxn modelId="{B96607AC-F18D-AB4E-BC39-B63CD6023D9C}" type="presOf" srcId="{9AF481B8-E970-4B29-A586-897D193E7223}" destId="{B928ED5E-A460-474C-8B47-DB2F7A5975EF}" srcOrd="0" destOrd="5" presId="urn:microsoft.com/office/officeart/2005/8/layout/matrix3"/>
    <dgm:cxn modelId="{1E1A96AE-D0B6-5B4A-A870-A7DA7A661D89}" type="presOf" srcId="{AB7F26E7-073A-4331-9DD1-BCF1C4E93416}" destId="{B928ED5E-A460-474C-8B47-DB2F7A5975EF}" srcOrd="0" destOrd="7" presId="urn:microsoft.com/office/officeart/2005/8/layout/matrix3"/>
    <dgm:cxn modelId="{87BC89B3-50F4-4D51-990D-E4533817259B}" srcId="{EEE272DE-B32F-411F-B42C-4BA2411EF6E0}" destId="{9AF481B8-E970-4B29-A586-897D193E7223}" srcOrd="4" destOrd="0" parTransId="{5ABE6BB4-1B22-410C-9B98-6C2D9F184482}" sibTransId="{E3088ADC-2656-4997-8F43-DBB23C543A29}"/>
    <dgm:cxn modelId="{3B0E06B4-589B-7C43-B640-F8874263CE26}" type="presOf" srcId="{49BE25DD-5024-481F-A1D7-8FC464E5C8E9}" destId="{B928ED5E-A460-474C-8B47-DB2F7A5975EF}" srcOrd="0" destOrd="2" presId="urn:microsoft.com/office/officeart/2005/8/layout/matrix3"/>
    <dgm:cxn modelId="{2F2F18B4-F819-8647-B519-C9CEFC3866E0}" type="presOf" srcId="{9EA0662D-6A54-4AA4-AF2D-05007BDFC2CE}" destId="{B928ED5E-A460-474C-8B47-DB2F7A5975EF}" srcOrd="0" destOrd="6" presId="urn:microsoft.com/office/officeart/2005/8/layout/matrix3"/>
    <dgm:cxn modelId="{4FDFE1BC-8B48-9B4D-B41E-63B2BA94B35C}" type="presOf" srcId="{AE52AFCB-2954-4703-A063-4D27C8111381}" destId="{B928ED5E-A460-474C-8B47-DB2F7A5975EF}" srcOrd="0" destOrd="8" presId="urn:microsoft.com/office/officeart/2005/8/layout/matrix3"/>
    <dgm:cxn modelId="{786603D0-61C0-4C82-AEF1-8979B1968C41}" srcId="{EEE272DE-B32F-411F-B42C-4BA2411EF6E0}" destId="{1B240980-799A-4AF6-977B-D011554CCED1}" srcOrd="2" destOrd="0" parTransId="{FEB00AD5-DA63-48CD-8BA7-0C3ECA6C7C58}" sibTransId="{5A8A4353-561D-453E-9CD5-7A8FE143FAEE}"/>
    <dgm:cxn modelId="{FDCB65DA-7D58-47BB-9A74-6F96F421A0B0}" srcId="{EEE272DE-B32F-411F-B42C-4BA2411EF6E0}" destId="{AB7F26E7-073A-4331-9DD1-BCF1C4E93416}" srcOrd="6" destOrd="0" parTransId="{50AFB941-30EA-4722-8354-ED7EC789C397}" sibTransId="{1C815DD8-40E0-47F3-B966-345F64275332}"/>
    <dgm:cxn modelId="{6747F7E4-6AF5-784F-80A6-60B96D8BC015}" type="presOf" srcId="{7378FE64-C147-4734-B63D-E2DF4C2B40DB}" destId="{300AEF71-B821-1D47-A296-0B64E0873F28}" srcOrd="0" destOrd="0" presId="urn:microsoft.com/office/officeart/2005/8/layout/matrix3"/>
    <dgm:cxn modelId="{9389E0EE-42C4-44ED-860B-C6AF9EA64272}" srcId="{E8A22C5D-A32E-4495-8304-751F6EB569B8}" destId="{7378FE64-C147-4734-B63D-E2DF4C2B40DB}" srcOrd="1" destOrd="0" parTransId="{9B3A444E-42B8-45CC-B847-EE537801B4A8}" sibTransId="{E5654A06-9BAE-4F68-9CB0-69FA35741CFE}"/>
    <dgm:cxn modelId="{F75862F9-0EE8-4F7A-B015-7B567BD6D1F1}" srcId="{E8A22C5D-A32E-4495-8304-751F6EB569B8}" destId="{1245C0A4-13BD-441B-98A4-53F3B5CB3BE5}" srcOrd="3" destOrd="0" parTransId="{76B927C4-DE97-4A08-A8B9-8FE0D84B0C33}" sibTransId="{B8753750-C19B-4B85-9AF1-DF3944AE3773}"/>
    <dgm:cxn modelId="{0ACA4308-E85F-5C49-B0F4-9E5D5786A555}" type="presParOf" srcId="{2B0522EA-4947-1247-9544-46655F53414A}" destId="{E73DF49C-CF22-254E-993F-2FFDEB763F49}" srcOrd="0" destOrd="0" presId="urn:microsoft.com/office/officeart/2005/8/layout/matrix3"/>
    <dgm:cxn modelId="{F2D2753B-C89B-A340-A82B-D6B0806A435B}" type="presParOf" srcId="{2B0522EA-4947-1247-9544-46655F53414A}" destId="{B928ED5E-A460-474C-8B47-DB2F7A5975EF}" srcOrd="1" destOrd="0" presId="urn:microsoft.com/office/officeart/2005/8/layout/matrix3"/>
    <dgm:cxn modelId="{69AF4048-226F-094A-8A54-29D8C5A8DBBD}" type="presParOf" srcId="{2B0522EA-4947-1247-9544-46655F53414A}" destId="{300AEF71-B821-1D47-A296-0B64E0873F28}" srcOrd="2" destOrd="0" presId="urn:microsoft.com/office/officeart/2005/8/layout/matrix3"/>
    <dgm:cxn modelId="{0DBA4B51-1577-0248-A11C-46B38499DB8A}" type="presParOf" srcId="{2B0522EA-4947-1247-9544-46655F53414A}" destId="{E50ECB41-1D07-ED4A-9256-65D2B35766DB}" srcOrd="3" destOrd="0" presId="urn:microsoft.com/office/officeart/2005/8/layout/matrix3"/>
    <dgm:cxn modelId="{4C20BA43-9DDD-0D4E-83F9-AC312F506AA3}" type="presParOf" srcId="{2B0522EA-4947-1247-9544-46655F53414A}" destId="{D3AA1E69-F54A-1341-98FF-00BCDBEC3FC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DF49C-CF22-254E-993F-2FFDEB763F49}">
      <dsp:nvSpPr>
        <dsp:cNvPr id="0" name=""/>
        <dsp:cNvSpPr/>
      </dsp:nvSpPr>
      <dsp:spPr>
        <a:xfrm>
          <a:off x="0" y="132556"/>
          <a:ext cx="5141912" cy="5141912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8ED5E-A460-474C-8B47-DB2F7A5975EF}">
      <dsp:nvSpPr>
        <dsp:cNvPr id="0" name=""/>
        <dsp:cNvSpPr/>
      </dsp:nvSpPr>
      <dsp:spPr>
        <a:xfrm>
          <a:off x="488481" y="621038"/>
          <a:ext cx="2005345" cy="20053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Trebuchet MS" panose="020B0603020202020204" pitchFamily="34" charset="0"/>
            </a:rPr>
            <a:t>Šikana</a:t>
          </a:r>
          <a:r>
            <a:rPr lang="en-US" sz="1400" kern="1200" dirty="0">
              <a:latin typeface="Trebuchet MS" panose="020B0603020202020204" pitchFamily="34" charset="0"/>
            </a:rPr>
            <a:t> </a:t>
          </a:r>
          <a:r>
            <a:rPr lang="en-US" sz="1400" kern="1200" dirty="0" err="1">
              <a:latin typeface="Trebuchet MS" panose="020B0603020202020204" pitchFamily="34" charset="0"/>
            </a:rPr>
            <a:t>na</a:t>
          </a:r>
          <a:r>
            <a:rPr lang="en-US" sz="1400" kern="1200" dirty="0">
              <a:latin typeface="Trebuchet MS" panose="020B0603020202020204" pitchFamily="34" charset="0"/>
            </a:rPr>
            <a:t> </a:t>
          </a:r>
          <a:r>
            <a:rPr lang="en-US" sz="1400" kern="1200" dirty="0" err="1">
              <a:latin typeface="Trebuchet MS" panose="020B0603020202020204" pitchFamily="34" charset="0"/>
            </a:rPr>
            <a:t>základe</a:t>
          </a:r>
          <a:r>
            <a:rPr lang="en-US" sz="1400" kern="1200" dirty="0">
              <a:latin typeface="Trebuchet MS" panose="020B0603020202020204" pitchFamily="34" charset="0"/>
            </a:rPr>
            <a:t>: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latin typeface="Trebuchet MS" panose="020B0603020202020204" pitchFamily="34" charset="0"/>
            </a:rPr>
            <a:t>- rasy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Trebuchet MS" panose="020B0603020202020204" pitchFamily="34" charset="0"/>
            </a:rPr>
            <a:t>- </a:t>
          </a:r>
          <a:r>
            <a:rPr lang="en-US" sz="1100" kern="1200" dirty="0" err="1">
              <a:latin typeface="Trebuchet MS" panose="020B0603020202020204" pitchFamily="34" charset="0"/>
            </a:rPr>
            <a:t>farby</a:t>
          </a:r>
          <a:r>
            <a:rPr lang="en-US" sz="1100" kern="1200" dirty="0">
              <a:latin typeface="Trebuchet MS" panose="020B0603020202020204" pitchFamily="34" charset="0"/>
            </a:rPr>
            <a:t> </a:t>
          </a:r>
          <a:r>
            <a:rPr lang="en-US" sz="1100" kern="1200" dirty="0" err="1">
              <a:latin typeface="Trebuchet MS" panose="020B0603020202020204" pitchFamily="34" charset="0"/>
            </a:rPr>
            <a:t>pleti</a:t>
          </a:r>
          <a:r>
            <a:rPr lang="en-US" sz="1100" kern="1200" dirty="0">
              <a:latin typeface="Trebuchet MS" panose="020B0603020202020204" pitchFamily="34" charset="0"/>
            </a:rPr>
            <a:t>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Trebuchet MS" panose="020B0603020202020204" pitchFamily="34" charset="0"/>
            </a:rPr>
            <a:t>- </a:t>
          </a:r>
          <a:r>
            <a:rPr lang="en-US" sz="1100" kern="1200" dirty="0" err="1">
              <a:latin typeface="Trebuchet MS" panose="020B0603020202020204" pitchFamily="34" charset="0"/>
            </a:rPr>
            <a:t>náboženstva</a:t>
          </a:r>
          <a:endParaRPr lang="en-US" sz="1100" kern="1200" dirty="0">
            <a:latin typeface="Trebuchet MS" panose="020B0603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Trebuchet MS" panose="020B0603020202020204" pitchFamily="34" charset="0"/>
            </a:rPr>
            <a:t>- </a:t>
          </a:r>
          <a:r>
            <a:rPr lang="en-US" sz="1100" kern="1200" dirty="0" err="1">
              <a:latin typeface="Trebuchet MS" panose="020B0603020202020204" pitchFamily="34" charset="0"/>
            </a:rPr>
            <a:t>tehotenstva</a:t>
          </a:r>
          <a:r>
            <a:rPr lang="en-US" sz="1100" kern="1200" dirty="0">
              <a:latin typeface="Trebuchet MS" panose="020B0603020202020204" pitchFamily="34" charset="0"/>
            </a:rPr>
            <a:t>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Trebuchet MS" panose="020B0603020202020204" pitchFamily="34" charset="0"/>
            </a:rPr>
            <a:t>- </a:t>
          </a:r>
          <a:r>
            <a:rPr lang="en-US" sz="1100" kern="1200" dirty="0" err="1">
              <a:latin typeface="Trebuchet MS" panose="020B0603020202020204" pitchFamily="34" charset="0"/>
            </a:rPr>
            <a:t>zdravotného</a:t>
          </a:r>
          <a:r>
            <a:rPr lang="en-US" sz="1100" kern="1200" dirty="0">
              <a:latin typeface="Trebuchet MS" panose="020B0603020202020204" pitchFamily="34" charset="0"/>
            </a:rPr>
            <a:t> </a:t>
          </a:r>
          <a:r>
            <a:rPr lang="en-US" sz="1100" kern="1200" dirty="0" err="1">
              <a:latin typeface="Trebuchet MS" panose="020B0603020202020204" pitchFamily="34" charset="0"/>
            </a:rPr>
            <a:t>postihnutia</a:t>
          </a:r>
          <a:endParaRPr lang="en-US" sz="1100" kern="1200" dirty="0">
            <a:latin typeface="Trebuchet MS" panose="020B0603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latin typeface="Trebuchet MS" panose="020B0603020202020204" pitchFamily="34" charset="0"/>
            </a:rPr>
            <a:t>- veku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latin typeface="Trebuchet MS" panose="020B0603020202020204" pitchFamily="34" charset="0"/>
            </a:rPr>
            <a:t>- pohlavia alebo rodu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Trebuchet MS" panose="020B0603020202020204" pitchFamily="34" charset="0"/>
            </a:rPr>
            <a:t>- </a:t>
          </a:r>
          <a:r>
            <a:rPr lang="en-US" sz="1100" kern="1200" dirty="0" err="1">
              <a:latin typeface="Trebuchet MS" panose="020B0603020202020204" pitchFamily="34" charset="0"/>
            </a:rPr>
            <a:t>príslušnosto</a:t>
          </a:r>
          <a:r>
            <a:rPr lang="en-US" sz="1100" kern="1200" dirty="0">
              <a:latin typeface="Trebuchet MS" panose="020B0603020202020204" pitchFamily="34" charset="0"/>
            </a:rPr>
            <a:t> k LGBTQ+</a:t>
          </a:r>
        </a:p>
      </dsp:txBody>
      <dsp:txXfrm>
        <a:off x="586374" y="718931"/>
        <a:ext cx="1809559" cy="1809559"/>
      </dsp:txXfrm>
    </dsp:sp>
    <dsp:sp modelId="{300AEF71-B821-1D47-A296-0B64E0873F28}">
      <dsp:nvSpPr>
        <dsp:cNvPr id="0" name=""/>
        <dsp:cNvSpPr/>
      </dsp:nvSpPr>
      <dsp:spPr>
        <a:xfrm>
          <a:off x="2648084" y="621038"/>
          <a:ext cx="2005345" cy="20053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rebuchet MS" panose="020B0603020202020204" pitchFamily="34" charset="0"/>
            </a:rPr>
            <a:t>Mobbing</a:t>
          </a:r>
        </a:p>
      </dsp:txBody>
      <dsp:txXfrm>
        <a:off x="2745977" y="718931"/>
        <a:ext cx="1809559" cy="1809559"/>
      </dsp:txXfrm>
    </dsp:sp>
    <dsp:sp modelId="{E50ECB41-1D07-ED4A-9256-65D2B35766DB}">
      <dsp:nvSpPr>
        <dsp:cNvPr id="0" name=""/>
        <dsp:cNvSpPr/>
      </dsp:nvSpPr>
      <dsp:spPr>
        <a:xfrm>
          <a:off x="488481" y="2780641"/>
          <a:ext cx="2005345" cy="20053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rebuchet MS" panose="020B0603020202020204" pitchFamily="34" charset="0"/>
            </a:rPr>
            <a:t>Bossing</a:t>
          </a:r>
        </a:p>
      </dsp:txBody>
      <dsp:txXfrm>
        <a:off x="586374" y="2878534"/>
        <a:ext cx="1809559" cy="1809559"/>
      </dsp:txXfrm>
    </dsp:sp>
    <dsp:sp modelId="{D3AA1E69-F54A-1341-98FF-00BCDBEC3FC0}">
      <dsp:nvSpPr>
        <dsp:cNvPr id="0" name=""/>
        <dsp:cNvSpPr/>
      </dsp:nvSpPr>
      <dsp:spPr>
        <a:xfrm>
          <a:off x="2648084" y="2780641"/>
          <a:ext cx="2005345" cy="20053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Trebuchet MS" panose="020B0603020202020204" pitchFamily="34" charset="0"/>
            </a:rPr>
            <a:t>Sexuálne</a:t>
          </a:r>
          <a:r>
            <a:rPr lang="en-US" sz="1400" kern="1200" dirty="0">
              <a:latin typeface="Trebuchet MS" panose="020B0603020202020204" pitchFamily="34" charset="0"/>
            </a:rPr>
            <a:t> </a:t>
          </a:r>
          <a:r>
            <a:rPr lang="en-US" sz="1400" kern="1200" dirty="0" err="1">
              <a:latin typeface="Trebuchet MS" panose="020B0603020202020204" pitchFamily="34" charset="0"/>
            </a:rPr>
            <a:t>obťažovanie</a:t>
          </a:r>
          <a:endParaRPr lang="en-US" sz="1400" kern="1200" dirty="0">
            <a:latin typeface="Trebuchet MS" panose="020B0603020202020204" pitchFamily="34" charset="0"/>
          </a:endParaRPr>
        </a:p>
      </dsp:txBody>
      <dsp:txXfrm>
        <a:off x="2745977" y="2878534"/>
        <a:ext cx="1809559" cy="1809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04CE0-BDAA-A345-8962-13CE6E364A7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1779E-BFFE-5D46-A522-6633384D8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0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maconsult.sk/1-3-10-zakonnik-prac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odz.sk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manrightsguide.sk/sk/Oblasti/diskriminacia/oblasti-ochrany-pred-diskriminaciou/vynimky/poziadavka-skutocnej-potreby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humanrightsguide.sk/sk/Oblasti/diskriminacia/oblasti-ochrany-pred-diskriminaciou/pristup-k-byvaniu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manrightsguide.sk/sk/Oblasti/diskriminacia/oblasti-ochrany-pred-diskriminaciou/vynimky/poziadavka-veku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humanrightsguide.sk/sk/Oblasti/diskriminacia/oblasti-ochrany-pred-diskriminaciou/pristup-k-tovarom-a-sluzbam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1779E-BFFE-5D46-A522-6633384D8C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31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u="none" strike="noStrike" dirty="0" err="1">
                <a:solidFill>
                  <a:srgbClr val="121212"/>
                </a:solidFill>
                <a:effectLst/>
                <a:latin typeface="noto-serif"/>
              </a:rPr>
              <a:t>Podiel</a:t>
            </a:r>
            <a:r>
              <a:rPr lang="en-US" b="1" i="0" u="none" strike="noStrike" dirty="0">
                <a:solidFill>
                  <a:srgbClr val="121212"/>
                </a:solidFill>
                <a:effectLst/>
                <a:latin typeface="noto-serif"/>
              </a:rPr>
              <a:t> </a:t>
            </a:r>
            <a:r>
              <a:rPr lang="en-US" b="1" i="0" u="none" strike="noStrike" dirty="0" err="1">
                <a:solidFill>
                  <a:srgbClr val="121212"/>
                </a:solidFill>
                <a:effectLst/>
                <a:latin typeface="noto-serif"/>
              </a:rPr>
              <a:t>zamestnancov</a:t>
            </a:r>
            <a:r>
              <a:rPr lang="en-US" b="1" i="0" u="none" strike="noStrike" dirty="0">
                <a:solidFill>
                  <a:srgbClr val="121212"/>
                </a:solidFill>
                <a:effectLst/>
                <a:latin typeface="noto-serif"/>
              </a:rPr>
              <a:t> so </a:t>
            </a:r>
            <a:r>
              <a:rPr lang="en-US" b="1" i="0" u="none" strike="noStrike" dirty="0" err="1">
                <a:solidFill>
                  <a:srgbClr val="121212"/>
                </a:solidFill>
                <a:effectLst/>
                <a:latin typeface="noto-serif"/>
              </a:rPr>
              <a:t>skúsenosťou</a:t>
            </a:r>
            <a:r>
              <a:rPr lang="en-US" b="1" i="0" u="none" strike="noStrike" dirty="0">
                <a:solidFill>
                  <a:srgbClr val="121212"/>
                </a:solidFill>
                <a:effectLst/>
                <a:latin typeface="noto-serif"/>
              </a:rPr>
              <a:t> s LGBTI </a:t>
            </a:r>
            <a:r>
              <a:rPr lang="en-US" b="1" i="0" u="none" strike="noStrike" dirty="0" err="1">
                <a:solidFill>
                  <a:srgbClr val="121212"/>
                </a:solidFill>
                <a:effectLst/>
                <a:latin typeface="noto-serif"/>
              </a:rPr>
              <a:t>podľa</a:t>
            </a:r>
            <a:r>
              <a:rPr lang="en-US" b="1" i="0" u="none" strike="noStrike" dirty="0">
                <a:solidFill>
                  <a:srgbClr val="121212"/>
                </a:solidFill>
                <a:effectLst/>
                <a:latin typeface="noto-serif"/>
              </a:rPr>
              <a:t> </a:t>
            </a:r>
            <a:r>
              <a:rPr lang="en-US" b="1" i="0" u="none" strike="noStrike" dirty="0" err="1">
                <a:solidFill>
                  <a:srgbClr val="121212"/>
                </a:solidFill>
                <a:effectLst/>
                <a:latin typeface="noto-serif"/>
              </a:rPr>
              <a:t>krajov</a:t>
            </a:r>
            <a:r>
              <a:rPr lang="en-US" b="1" i="0" u="none" strike="noStrike" dirty="0">
                <a:solidFill>
                  <a:srgbClr val="121212"/>
                </a:solidFill>
                <a:effectLst/>
                <a:latin typeface="noto-serif"/>
              </a:rPr>
              <a:t>: </a:t>
            </a:r>
            <a:r>
              <a:rPr lang="en-US" dirty="0"/>
              <a:t>BA 17%, ZA 9%, BB 7%, PO 7%, KE 7%, NR 6%, TN 5%, TT 4%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1779E-BFFE-5D46-A522-6633384D8C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04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Bosing</a:t>
            </a:r>
            <a:r>
              <a:rPr lang="en-US" dirty="0"/>
              <a:t> </a:t>
            </a:r>
            <a:r>
              <a:rPr lang="en-US" dirty="0" err="1"/>
              <a:t>preto</a:t>
            </a:r>
            <a:r>
              <a:rPr lang="en-US" dirty="0"/>
              <a:t> </a:t>
            </a:r>
            <a:r>
              <a:rPr lang="en-US" dirty="0" err="1"/>
              <a:t>predstavuje</a:t>
            </a:r>
            <a:r>
              <a:rPr lang="en-US" dirty="0"/>
              <a:t> </a:t>
            </a:r>
            <a:r>
              <a:rPr lang="en-US" dirty="0" err="1"/>
              <a:t>konfliktnú</a:t>
            </a:r>
            <a:r>
              <a:rPr lang="en-US" dirty="0"/>
              <a:t> </a:t>
            </a:r>
            <a:r>
              <a:rPr lang="en-US" dirty="0" err="1"/>
              <a:t>formu</a:t>
            </a:r>
            <a:r>
              <a:rPr lang="en-US" dirty="0"/>
              <a:t> </a:t>
            </a:r>
            <a:r>
              <a:rPr lang="en-US" dirty="0" err="1"/>
              <a:t>komunikácie</a:t>
            </a:r>
            <a:r>
              <a:rPr lang="en-US" dirty="0"/>
              <a:t>, </a:t>
            </a:r>
            <a:r>
              <a:rPr lang="en-US" dirty="0" err="1"/>
              <a:t>ktorou</a:t>
            </a:r>
            <a:r>
              <a:rPr lang="en-US" dirty="0"/>
              <a:t> je </a:t>
            </a:r>
            <a:r>
              <a:rPr lang="en-US" dirty="0" err="1"/>
              <a:t>zamestnanec</a:t>
            </a:r>
            <a:r>
              <a:rPr lang="en-US" dirty="0"/>
              <a:t> </a:t>
            </a:r>
            <a:r>
              <a:rPr lang="en-US" dirty="0" err="1"/>
              <a:t>dlhodobo</a:t>
            </a:r>
            <a:r>
              <a:rPr lang="en-US" dirty="0"/>
              <a:t> a </a:t>
            </a:r>
            <a:r>
              <a:rPr lang="en-US" dirty="0" err="1"/>
              <a:t>systematicky</a:t>
            </a:r>
            <a:r>
              <a:rPr lang="en-US" dirty="0"/>
              <a:t> </a:t>
            </a:r>
            <a:r>
              <a:rPr lang="en-US" dirty="0" err="1"/>
              <a:t>napádaný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1779E-BFFE-5D46-A522-6633384D8C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73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prieskume</a:t>
            </a:r>
            <a:r>
              <a:rPr lang="en-US" dirty="0"/>
              <a:t> o </a:t>
            </a:r>
            <a:r>
              <a:rPr lang="en-US" dirty="0" err="1"/>
              <a:t>mobbingu</a:t>
            </a:r>
            <a:r>
              <a:rPr lang="en-US" dirty="0"/>
              <a:t> (</a:t>
            </a:r>
            <a:r>
              <a:rPr lang="en-US" dirty="0" err="1"/>
              <a:t>doložiť</a:t>
            </a:r>
            <a:r>
              <a:rPr lang="en-US" dirty="0"/>
              <a:t> link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prieskum</a:t>
            </a:r>
            <a:r>
              <a:rPr lang="en-US" dirty="0"/>
              <a:t>), </a:t>
            </a:r>
            <a:r>
              <a:rPr lang="en-US" dirty="0" err="1"/>
              <a:t>ktorý</a:t>
            </a:r>
            <a:r>
              <a:rPr lang="en-US" dirty="0"/>
              <a:t> </a:t>
            </a:r>
            <a:r>
              <a:rPr lang="en-US" dirty="0" err="1"/>
              <a:t>bol</a:t>
            </a:r>
            <a:r>
              <a:rPr lang="en-US" dirty="0"/>
              <a:t> </a:t>
            </a:r>
            <a:r>
              <a:rPr lang="en-US" dirty="0" err="1"/>
              <a:t>realizovaný</a:t>
            </a:r>
            <a:r>
              <a:rPr lang="en-US" dirty="0"/>
              <a:t> v </a:t>
            </a:r>
            <a:r>
              <a:rPr lang="en-US" dirty="0" err="1"/>
              <a:t>slovenských</a:t>
            </a:r>
            <a:r>
              <a:rPr lang="en-US" dirty="0"/>
              <a:t> </a:t>
            </a:r>
            <a:r>
              <a:rPr lang="en-US" dirty="0" err="1"/>
              <a:t>podmienkach</a:t>
            </a:r>
            <a:r>
              <a:rPr lang="en-US" dirty="0"/>
              <a:t>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najčastejšie</a:t>
            </a:r>
            <a:r>
              <a:rPr lang="en-US" dirty="0"/>
              <a:t> </a:t>
            </a:r>
            <a:r>
              <a:rPr lang="en-US" dirty="0" err="1"/>
              <a:t>opakovali</a:t>
            </a:r>
            <a:r>
              <a:rPr lang="en-US" dirty="0"/>
              <a:t> </a:t>
            </a:r>
            <a:r>
              <a:rPr lang="en-US" dirty="0" err="1"/>
              <a:t>tieto</a:t>
            </a:r>
            <a:r>
              <a:rPr lang="en-US" dirty="0"/>
              <a:t> </a:t>
            </a:r>
            <a:r>
              <a:rPr lang="en-US" dirty="0" err="1"/>
              <a:t>formy</a:t>
            </a:r>
            <a:r>
              <a:rPr lang="en-US" dirty="0"/>
              <a:t>: </a:t>
            </a:r>
            <a:r>
              <a:rPr lang="en-US" dirty="0" err="1"/>
              <a:t>znevažujúce</a:t>
            </a:r>
            <a:r>
              <a:rPr lang="en-US" dirty="0"/>
              <a:t> </a:t>
            </a:r>
            <a:r>
              <a:rPr lang="en-US" dirty="0" err="1"/>
              <a:t>poznámky</a:t>
            </a:r>
            <a:r>
              <a:rPr lang="en-US" dirty="0"/>
              <a:t> o </a:t>
            </a:r>
            <a:r>
              <a:rPr lang="en-US" dirty="0" err="1"/>
              <a:t>súkromnom</a:t>
            </a:r>
            <a:r>
              <a:rPr lang="en-US" dirty="0"/>
              <a:t> </a:t>
            </a:r>
            <a:r>
              <a:rPr lang="en-US" dirty="0" err="1"/>
              <a:t>živote</a:t>
            </a:r>
            <a:r>
              <a:rPr lang="en-US" dirty="0"/>
              <a:t>, </a:t>
            </a:r>
            <a:r>
              <a:rPr lang="en-US" dirty="0" err="1"/>
              <a:t>zadávanie</a:t>
            </a:r>
            <a:r>
              <a:rPr lang="en-US" dirty="0"/>
              <a:t> </a:t>
            </a:r>
            <a:r>
              <a:rPr lang="en-US" dirty="0" err="1"/>
              <a:t>nezmyslených</a:t>
            </a:r>
            <a:r>
              <a:rPr lang="en-US" dirty="0"/>
              <a:t> </a:t>
            </a:r>
            <a:r>
              <a:rPr lang="en-US" dirty="0" err="1"/>
              <a:t>úloh</a:t>
            </a:r>
            <a:r>
              <a:rPr lang="en-US" dirty="0"/>
              <a:t>, </a:t>
            </a:r>
            <a:r>
              <a:rPr lang="en-US" dirty="0" err="1"/>
              <a:t>znevažovanie</a:t>
            </a:r>
            <a:r>
              <a:rPr lang="en-US" dirty="0"/>
              <a:t> </a:t>
            </a:r>
            <a:r>
              <a:rPr lang="en-US" dirty="0" err="1"/>
              <a:t>názorov</a:t>
            </a:r>
            <a:r>
              <a:rPr lang="en-US" dirty="0"/>
              <a:t>, </a:t>
            </a:r>
            <a:r>
              <a:rPr lang="en-US" dirty="0" err="1"/>
              <a:t>odmietnutie</a:t>
            </a:r>
            <a:r>
              <a:rPr lang="en-US" dirty="0"/>
              <a:t> </a:t>
            </a:r>
            <a:r>
              <a:rPr lang="en-US" dirty="0" err="1"/>
              <a:t>rozprávat</a:t>
            </a:r>
            <a:r>
              <a:rPr lang="en-US" dirty="0"/>
              <a:t>̌ </a:t>
            </a:r>
            <a:r>
              <a:rPr lang="en-US" dirty="0" err="1"/>
              <a:t>sa</a:t>
            </a:r>
            <a:r>
              <a:rPr lang="en-US" dirty="0"/>
              <a:t>, </a:t>
            </a:r>
            <a:r>
              <a:rPr lang="en-US" dirty="0" err="1"/>
              <a:t>šírenie</a:t>
            </a:r>
            <a:r>
              <a:rPr lang="en-US" dirty="0"/>
              <a:t> </a:t>
            </a:r>
            <a:r>
              <a:rPr lang="en-US" dirty="0" err="1"/>
              <a:t>reči</a:t>
            </a:r>
            <a:r>
              <a:rPr lang="en-US" dirty="0"/>
              <a:t> a </a:t>
            </a:r>
            <a:r>
              <a:rPr lang="en-US" dirty="0" err="1"/>
              <a:t>klebiet</a:t>
            </a:r>
            <a:r>
              <a:rPr lang="en-US" dirty="0"/>
              <a:t>, </a:t>
            </a:r>
            <a:r>
              <a:rPr lang="en-US" dirty="0" err="1"/>
              <a:t>ignorovanie</a:t>
            </a:r>
            <a:r>
              <a:rPr lang="en-US" dirty="0"/>
              <a:t> </a:t>
            </a:r>
            <a:r>
              <a:rPr lang="en-US" dirty="0" err="1"/>
              <a:t>názorov</a:t>
            </a:r>
            <a:r>
              <a:rPr lang="en-US" dirty="0"/>
              <a:t> a </a:t>
            </a:r>
            <a:r>
              <a:rPr lang="en-US" dirty="0" err="1"/>
              <a:t>stanovísk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1779E-BFFE-5D46-A522-6633384D8C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24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1779E-BFFE-5D46-A522-6633384D8C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7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môžem</a:t>
            </a:r>
            <a:r>
              <a:rPr lang="en-US" dirty="0"/>
              <a:t> </a:t>
            </a:r>
            <a:r>
              <a:rPr lang="en-US" dirty="0" err="1"/>
              <a:t>robiť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obeť</a:t>
            </a:r>
            <a:r>
              <a:rPr lang="en-US" dirty="0"/>
              <a:t> </a:t>
            </a:r>
            <a:r>
              <a:rPr lang="en-US" dirty="0" err="1"/>
              <a:t>sexuálneho</a:t>
            </a:r>
            <a:r>
              <a:rPr lang="en-US" dirty="0"/>
              <a:t> </a:t>
            </a:r>
            <a:r>
              <a:rPr lang="en-US" dirty="0" err="1"/>
              <a:t>obťažovania</a:t>
            </a:r>
            <a:r>
              <a:rPr lang="en-US" dirty="0"/>
              <a:t>?</a:t>
            </a:r>
          </a:p>
          <a:p>
            <a:r>
              <a:rPr lang="en-US" dirty="0" err="1"/>
              <a:t>Výraz</a:t>
            </a:r>
            <a:r>
              <a:rPr lang="en-US" dirty="0"/>
              <a:t> </a:t>
            </a:r>
            <a:r>
              <a:rPr lang="en-US" dirty="0" err="1"/>
              <a:t>zásah</a:t>
            </a:r>
            <a:r>
              <a:rPr lang="en-US" dirty="0"/>
              <a:t> </a:t>
            </a:r>
            <a:r>
              <a:rPr lang="en-US" dirty="0" err="1"/>
              <a:t>okoloidúcich</a:t>
            </a:r>
            <a:r>
              <a:rPr lang="en-US" dirty="0"/>
              <a:t> (z </a:t>
            </a:r>
            <a:r>
              <a:rPr lang="en-US" dirty="0" err="1"/>
              <a:t>angl.</a:t>
            </a:r>
            <a:r>
              <a:rPr lang="en-US" dirty="0"/>
              <a:t> bystander intervention), </a:t>
            </a:r>
            <a:r>
              <a:rPr lang="en-US" dirty="0" err="1"/>
              <a:t>ktorý</a:t>
            </a:r>
            <a:r>
              <a:rPr lang="en-US" dirty="0"/>
              <a:t> </a:t>
            </a:r>
            <a:r>
              <a:rPr lang="en-US" dirty="0" err="1"/>
              <a:t>opisuje</a:t>
            </a:r>
            <a:r>
              <a:rPr lang="en-US" dirty="0"/>
              <a:t> </a:t>
            </a:r>
            <a:r>
              <a:rPr lang="en-US" dirty="0" err="1"/>
              <a:t>taký</a:t>
            </a:r>
            <a:r>
              <a:rPr lang="en-US" dirty="0"/>
              <a:t> </a:t>
            </a:r>
            <a:r>
              <a:rPr lang="en-US" dirty="0" err="1"/>
              <a:t>zásah</a:t>
            </a:r>
            <a:r>
              <a:rPr lang="en-US" dirty="0"/>
              <a:t>, </a:t>
            </a:r>
            <a:r>
              <a:rPr lang="en-US" dirty="0" err="1"/>
              <a:t>ktorý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pomôcť</a:t>
            </a:r>
            <a:r>
              <a:rPr lang="en-US" dirty="0"/>
              <a:t>, 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okoloidúci</a:t>
            </a:r>
            <a:r>
              <a:rPr lang="en-US" dirty="0"/>
              <a:t> </a:t>
            </a:r>
            <a:r>
              <a:rPr lang="en-US" dirty="0" err="1"/>
              <a:t>vidí</a:t>
            </a:r>
            <a:r>
              <a:rPr lang="en-US" dirty="0"/>
              <a:t> </a:t>
            </a:r>
            <a:r>
              <a:rPr lang="en-US" dirty="0" err="1"/>
              <a:t>niekoho</a:t>
            </a:r>
            <a:r>
              <a:rPr lang="en-US" dirty="0"/>
              <a:t>, </a:t>
            </a:r>
            <a:r>
              <a:rPr lang="en-US" dirty="0" err="1"/>
              <a:t>kto</a:t>
            </a:r>
            <a:r>
              <a:rPr lang="en-US" dirty="0"/>
              <a:t> by </a:t>
            </a:r>
            <a:r>
              <a:rPr lang="en-US" dirty="0" err="1"/>
              <a:t>mohol</a:t>
            </a:r>
            <a:r>
              <a:rPr lang="en-US" dirty="0"/>
              <a:t> </a:t>
            </a:r>
            <a:r>
              <a:rPr lang="en-US" dirty="0" err="1"/>
              <a:t>byť</a:t>
            </a:r>
            <a:r>
              <a:rPr lang="en-US" dirty="0"/>
              <a:t> v </a:t>
            </a:r>
            <a:r>
              <a:rPr lang="en-US" dirty="0" err="1"/>
              <a:t>nebezpečenstve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v </a:t>
            </a:r>
            <a:r>
              <a:rPr lang="en-US" dirty="0" err="1"/>
              <a:t>riziku</a:t>
            </a:r>
            <a:r>
              <a:rPr lang="en-US" dirty="0"/>
              <a:t> </a:t>
            </a:r>
            <a:r>
              <a:rPr lang="en-US" dirty="0" err="1"/>
              <a:t>sexuálneho</a:t>
            </a:r>
            <a:r>
              <a:rPr lang="en-US" dirty="0"/>
              <a:t> </a:t>
            </a:r>
            <a:r>
              <a:rPr lang="en-US" dirty="0" err="1"/>
              <a:t>napadnutia</a:t>
            </a:r>
            <a:r>
              <a:rPr lang="en-US" dirty="0"/>
              <a:t>. </a:t>
            </a:r>
            <a:r>
              <a:rPr lang="en-US" dirty="0" err="1"/>
              <a:t>Zásah</a:t>
            </a:r>
            <a:r>
              <a:rPr lang="en-US" dirty="0"/>
              <a:t> </a:t>
            </a:r>
            <a:r>
              <a:rPr lang="en-US" dirty="0" err="1"/>
              <a:t>okoloidúcich</a:t>
            </a:r>
            <a:r>
              <a:rPr lang="en-US" dirty="0"/>
              <a:t> </a:t>
            </a:r>
            <a:r>
              <a:rPr lang="en-US" dirty="0" err="1"/>
              <a:t>môže</a:t>
            </a:r>
            <a:r>
              <a:rPr lang="en-US" dirty="0"/>
              <a:t> </a:t>
            </a:r>
            <a:r>
              <a:rPr lang="en-US" dirty="0" err="1"/>
              <a:t>byť</a:t>
            </a:r>
            <a:r>
              <a:rPr lang="en-US" dirty="0"/>
              <a:t> </a:t>
            </a:r>
            <a:r>
              <a:rPr lang="en-US" dirty="0" err="1"/>
              <a:t>tiež</a:t>
            </a:r>
            <a:r>
              <a:rPr lang="en-US" dirty="0"/>
              <a:t> </a:t>
            </a:r>
            <a:r>
              <a:rPr lang="en-US" dirty="0" err="1"/>
              <a:t>užitočnou</a:t>
            </a:r>
            <a:r>
              <a:rPr lang="en-US" dirty="0"/>
              <a:t> </a:t>
            </a:r>
            <a:r>
              <a:rPr lang="en-US" dirty="0" err="1"/>
              <a:t>stratégiou</a:t>
            </a:r>
            <a:r>
              <a:rPr lang="en-US" dirty="0"/>
              <a:t>, 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svedkom</a:t>
            </a:r>
            <a:r>
              <a:rPr lang="en-US" dirty="0"/>
              <a:t> </a:t>
            </a:r>
            <a:r>
              <a:rPr lang="en-US" dirty="0" err="1"/>
              <a:t>sexuálneho</a:t>
            </a:r>
            <a:r>
              <a:rPr lang="en-US" dirty="0"/>
              <a:t> </a:t>
            </a:r>
            <a:r>
              <a:rPr lang="en-US" dirty="0" err="1"/>
              <a:t>obťažovania</a:t>
            </a:r>
            <a:r>
              <a:rPr lang="en-US" dirty="0"/>
              <a:t>. </a:t>
            </a:r>
            <a:r>
              <a:rPr lang="en-US" dirty="0" err="1"/>
              <a:t>Nemusíte</a:t>
            </a:r>
            <a:r>
              <a:rPr lang="en-US" dirty="0"/>
              <a:t> </a:t>
            </a:r>
            <a:r>
              <a:rPr lang="en-US" dirty="0" err="1"/>
              <a:t>byť</a:t>
            </a:r>
            <a:r>
              <a:rPr lang="en-US" dirty="0"/>
              <a:t> </a:t>
            </a:r>
            <a:r>
              <a:rPr lang="en-US" dirty="0" err="1"/>
              <a:t>hrdinom</a:t>
            </a:r>
            <a:r>
              <a:rPr lang="en-US" dirty="0"/>
              <a:t>, aby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/>
              <a:t>pozitívny</a:t>
            </a:r>
            <a:r>
              <a:rPr lang="en-US" dirty="0"/>
              <a:t> </a:t>
            </a:r>
            <a:r>
              <a:rPr lang="en-US" dirty="0" err="1"/>
              <a:t>vplyv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niečí</a:t>
            </a:r>
            <a:r>
              <a:rPr lang="en-US" dirty="0"/>
              <a:t> </a:t>
            </a:r>
            <a:r>
              <a:rPr lang="en-US" dirty="0" err="1"/>
              <a:t>život</a:t>
            </a:r>
            <a:r>
              <a:rPr lang="en-US" dirty="0"/>
              <a:t>, a </a:t>
            </a:r>
            <a:r>
              <a:rPr lang="en-US" dirty="0" err="1"/>
              <a:t>môžete</a:t>
            </a:r>
            <a:r>
              <a:rPr lang="en-US" dirty="0"/>
              <a:t> </a:t>
            </a:r>
            <a:r>
              <a:rPr lang="en-US" dirty="0" err="1"/>
              <a:t>zasiahnuť</a:t>
            </a:r>
            <a:r>
              <a:rPr lang="en-US" dirty="0"/>
              <a:t> </a:t>
            </a:r>
            <a:r>
              <a:rPr lang="en-US" dirty="0" err="1"/>
              <a:t>spôsobom</a:t>
            </a:r>
            <a:r>
              <a:rPr lang="en-US" dirty="0"/>
              <a:t>, </a:t>
            </a:r>
            <a:r>
              <a:rPr lang="en-US" dirty="0" err="1"/>
              <a:t>ktorý</a:t>
            </a:r>
            <a:r>
              <a:rPr lang="en-US" dirty="0"/>
              <a:t> </a:t>
            </a:r>
            <a:r>
              <a:rPr lang="en-US" dirty="0" err="1"/>
              <a:t>vyhovuje</a:t>
            </a:r>
            <a:r>
              <a:rPr lang="en-US" dirty="0"/>
              <a:t> </a:t>
            </a:r>
            <a:r>
              <a:rPr lang="en-US" dirty="0" err="1"/>
              <a:t>vašej</a:t>
            </a:r>
            <a:r>
              <a:rPr lang="en-US" dirty="0"/>
              <a:t> </a:t>
            </a:r>
            <a:r>
              <a:rPr lang="en-US" dirty="0" err="1"/>
              <a:t>úrovni</a:t>
            </a:r>
            <a:r>
              <a:rPr lang="en-US" dirty="0"/>
              <a:t> </a:t>
            </a:r>
            <a:r>
              <a:rPr lang="en-US" dirty="0" err="1"/>
              <a:t>pohodlia</a:t>
            </a:r>
            <a:r>
              <a:rPr lang="en-US" dirty="0"/>
              <a:t> a je </a:t>
            </a:r>
            <a:r>
              <a:rPr lang="en-US" dirty="0" err="1"/>
              <a:t>vhodný</a:t>
            </a:r>
            <a:r>
              <a:rPr lang="en-US" dirty="0"/>
              <a:t> pre </a:t>
            </a:r>
            <a:r>
              <a:rPr lang="en-US" dirty="0" err="1"/>
              <a:t>danú</a:t>
            </a:r>
            <a:r>
              <a:rPr lang="en-US" dirty="0"/>
              <a:t> </a:t>
            </a:r>
            <a:r>
              <a:rPr lang="en-US" dirty="0" err="1"/>
              <a:t>situáciu</a:t>
            </a:r>
            <a:r>
              <a:rPr lang="en-US" dirty="0"/>
              <a:t>. Ak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rozhodnete</a:t>
            </a:r>
            <a:r>
              <a:rPr lang="en-US" dirty="0"/>
              <a:t> </a:t>
            </a:r>
            <a:r>
              <a:rPr lang="en-US" dirty="0" err="1"/>
              <a:t>zakročiť</a:t>
            </a:r>
            <a:r>
              <a:rPr lang="en-US" dirty="0"/>
              <a:t>, </a:t>
            </a:r>
            <a:r>
              <a:rPr lang="en-US" dirty="0" err="1"/>
              <a:t>možno</a:t>
            </a:r>
            <a:r>
              <a:rPr lang="en-US" dirty="0"/>
              <a:t> </a:t>
            </a:r>
            <a:r>
              <a:rPr lang="en-US" dirty="0" err="1"/>
              <a:t>budete</a:t>
            </a:r>
            <a:r>
              <a:rPr lang="en-US" dirty="0"/>
              <a:t> </a:t>
            </a:r>
            <a:r>
              <a:rPr lang="en-US" dirty="0" err="1"/>
              <a:t>môcť</a:t>
            </a:r>
            <a:r>
              <a:rPr lang="en-US" dirty="0"/>
              <a:t> </a:t>
            </a:r>
            <a:r>
              <a:rPr lang="en-US" dirty="0" err="1"/>
              <a:t>dať</a:t>
            </a:r>
            <a:r>
              <a:rPr lang="en-US" dirty="0"/>
              <a:t> </a:t>
            </a:r>
            <a:r>
              <a:rPr lang="en-US" dirty="0" err="1"/>
              <a:t>obťažovanej</a:t>
            </a:r>
            <a:r>
              <a:rPr lang="en-US" dirty="0"/>
              <a:t> </a:t>
            </a:r>
            <a:r>
              <a:rPr lang="en-US" dirty="0" err="1"/>
              <a:t>osobe</a:t>
            </a:r>
            <a:r>
              <a:rPr lang="en-US" dirty="0"/>
              <a:t> </a:t>
            </a:r>
            <a:r>
              <a:rPr lang="en-US" dirty="0" err="1"/>
              <a:t>šancu</a:t>
            </a:r>
            <a:r>
              <a:rPr lang="en-US" dirty="0"/>
              <a:t> </a:t>
            </a:r>
            <a:r>
              <a:rPr lang="en-US" dirty="0" err="1"/>
              <a:t>dostať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bezpečné</a:t>
            </a:r>
            <a:r>
              <a:rPr lang="en-US" dirty="0"/>
              <a:t> </a:t>
            </a:r>
            <a:r>
              <a:rPr lang="en-US" dirty="0" err="1"/>
              <a:t>miesto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opustiť</a:t>
            </a:r>
            <a:r>
              <a:rPr lang="en-US" dirty="0"/>
              <a:t> </a:t>
            </a:r>
            <a:r>
              <a:rPr lang="en-US" dirty="0" err="1"/>
              <a:t>situáciu</a:t>
            </a:r>
            <a:r>
              <a:rPr lang="en-US" dirty="0"/>
              <a:t>. </a:t>
            </a:r>
            <a:r>
              <a:rPr lang="en-US" dirty="0" err="1"/>
              <a:t>Nižšie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uvedené</a:t>
            </a:r>
            <a:r>
              <a:rPr lang="en-US" dirty="0"/>
              <a:t> </a:t>
            </a:r>
            <a:r>
              <a:rPr lang="en-US" dirty="0" err="1"/>
              <a:t>niektoré</a:t>
            </a:r>
            <a:r>
              <a:rPr lang="en-US" dirty="0"/>
              <a:t> </a:t>
            </a:r>
            <a:r>
              <a:rPr lang="en-US" dirty="0" err="1"/>
              <a:t>kroky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môžete</a:t>
            </a:r>
            <a:r>
              <a:rPr lang="en-US" dirty="0"/>
              <a:t> </a:t>
            </a:r>
            <a:r>
              <a:rPr lang="en-US" dirty="0" err="1"/>
              <a:t>podniknúť</a:t>
            </a:r>
            <a:r>
              <a:rPr lang="en-US" dirty="0"/>
              <a:t>, 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uvidíte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je </a:t>
            </a:r>
            <a:r>
              <a:rPr lang="en-US" dirty="0" err="1"/>
              <a:t>niekto</a:t>
            </a:r>
            <a:r>
              <a:rPr lang="en-US" dirty="0"/>
              <a:t> </a:t>
            </a:r>
            <a:r>
              <a:rPr lang="en-US" dirty="0" err="1"/>
              <a:t>sexuálne</a:t>
            </a:r>
            <a:r>
              <a:rPr lang="en-US" dirty="0"/>
              <a:t> </a:t>
            </a:r>
            <a:r>
              <a:rPr lang="en-US" dirty="0" err="1"/>
              <a:t>obťažovaný</a:t>
            </a:r>
            <a:r>
              <a:rPr lang="en-US" dirty="0"/>
              <a:t> – </a:t>
            </a:r>
            <a:r>
              <a:rPr lang="en-US" dirty="0" err="1"/>
              <a:t>nezabudnite</a:t>
            </a:r>
            <a:r>
              <a:rPr lang="en-US" dirty="0"/>
              <a:t> </a:t>
            </a:r>
            <a:r>
              <a:rPr lang="en-US" dirty="0" err="1"/>
              <a:t>mať</a:t>
            </a:r>
            <a:r>
              <a:rPr lang="en-US" dirty="0"/>
              <a:t> </a:t>
            </a:r>
            <a:r>
              <a:rPr lang="en-US" dirty="0" err="1"/>
              <a:t>vždy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pamäti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vlastnú</a:t>
            </a:r>
            <a:r>
              <a:rPr lang="en-US" dirty="0"/>
              <a:t> </a:t>
            </a:r>
            <a:r>
              <a:rPr lang="en-US" dirty="0" err="1"/>
              <a:t>bezpečnosť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1779E-BFFE-5D46-A522-6633384D8C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45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ivpr.gov.sk</a:t>
            </a:r>
            <a:r>
              <a:rPr lang="en-US" dirty="0"/>
              <a:t>/wp-content/uploads/2021/03/</a:t>
            </a:r>
            <a:r>
              <a:rPr lang="en-US" dirty="0" err="1"/>
              <a:t>prirucka_so_na_pracovisku_valkovicova.pdf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1779E-BFFE-5D46-A522-6633384D8C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18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Doloziť</a:t>
            </a:r>
            <a:r>
              <a:rPr lang="en-US" dirty="0"/>
              <a:t> co je to </a:t>
            </a:r>
            <a:r>
              <a:rPr lang="en-US" dirty="0" err="1"/>
              <a:t>výskum</a:t>
            </a:r>
            <a:r>
              <a:rPr lang="en-US" dirty="0"/>
              <a:t>!!!!!!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1779E-BFFE-5D46-A522-6633384D8C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15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Zhrnutie</a:t>
            </a:r>
            <a:r>
              <a:rPr lang="en-US" dirty="0"/>
              <a:t> </a:t>
            </a:r>
            <a:r>
              <a:rPr lang="en-US" dirty="0" err="1"/>
              <a:t>základných</a:t>
            </a:r>
            <a:r>
              <a:rPr lang="en-US" dirty="0"/>
              <a:t> </a:t>
            </a:r>
            <a:r>
              <a:rPr lang="en-US" dirty="0" err="1"/>
              <a:t>možnosti</a:t>
            </a:r>
            <a:r>
              <a:rPr lang="en-US" dirty="0"/>
              <a:t> a </a:t>
            </a:r>
            <a:r>
              <a:rPr lang="en-US" dirty="0" err="1"/>
              <a:t>práv</a:t>
            </a:r>
            <a:r>
              <a:rPr lang="en-US" dirty="0"/>
              <a:t> </a:t>
            </a:r>
            <a:r>
              <a:rPr lang="en-US" dirty="0" err="1"/>
              <a:t>nahlasovania</a:t>
            </a:r>
            <a:r>
              <a:rPr lang="en-US" dirty="0"/>
              <a:t> </a:t>
            </a:r>
            <a:r>
              <a:rPr lang="en-US" dirty="0" err="1"/>
              <a:t>neférového</a:t>
            </a:r>
            <a:r>
              <a:rPr lang="en-US" dirty="0"/>
              <a:t> </a:t>
            </a:r>
            <a:r>
              <a:rPr lang="en-US" dirty="0" err="1"/>
              <a:t>zaobchádzania</a:t>
            </a:r>
            <a:r>
              <a:rPr lang="en-US" dirty="0"/>
              <a:t> a </a:t>
            </a:r>
            <a:r>
              <a:rPr lang="en-US" dirty="0" err="1"/>
              <a:t>diskriminácie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pracovisku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Ak </a:t>
            </a:r>
            <a:r>
              <a:rPr lang="en-US" dirty="0" err="1"/>
              <a:t>zamestnávateľ</a:t>
            </a:r>
            <a:r>
              <a:rPr lang="en-US" dirty="0"/>
              <a:t> je </a:t>
            </a:r>
            <a:r>
              <a:rPr lang="en-US" dirty="0" err="1"/>
              <a:t>šikanátor</a:t>
            </a:r>
            <a:r>
              <a:rPr lang="en-US" dirty="0"/>
              <a:t> - </a:t>
            </a:r>
            <a:r>
              <a:rPr lang="en-US" dirty="0" err="1"/>
              <a:t>podať</a:t>
            </a:r>
            <a:r>
              <a:rPr lang="en-US" dirty="0"/>
              <a:t> </a:t>
            </a:r>
            <a:r>
              <a:rPr lang="en-US" dirty="0" err="1"/>
              <a:t>vyššiemu</a:t>
            </a:r>
            <a:r>
              <a:rPr lang="en-US" dirty="0"/>
              <a:t> </a:t>
            </a:r>
            <a:r>
              <a:rPr lang="en-US" dirty="0" err="1"/>
              <a:t>nadriadenému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V </a:t>
            </a:r>
            <a:r>
              <a:rPr lang="en-US" dirty="0" err="1"/>
              <a:t>prípade</a:t>
            </a:r>
            <a:r>
              <a:rPr lang="en-US" dirty="0"/>
              <a:t> </a:t>
            </a:r>
            <a:r>
              <a:rPr lang="en-US" dirty="0" err="1"/>
              <a:t>porušenia</a:t>
            </a:r>
            <a:r>
              <a:rPr lang="en-US" dirty="0"/>
              <a:t> </a:t>
            </a:r>
            <a:r>
              <a:rPr lang="en-US" dirty="0" err="1"/>
              <a:t>základných</a:t>
            </a:r>
            <a:r>
              <a:rPr lang="en-US" dirty="0"/>
              <a:t> </a:t>
            </a:r>
            <a:r>
              <a:rPr lang="en-US" dirty="0" err="1"/>
              <a:t>ľudských</a:t>
            </a:r>
            <a:r>
              <a:rPr lang="en-US" dirty="0"/>
              <a:t> </a:t>
            </a:r>
            <a:r>
              <a:rPr lang="en-US" dirty="0" err="1"/>
              <a:t>práv</a:t>
            </a:r>
            <a:r>
              <a:rPr lang="en-US" dirty="0"/>
              <a:t> je </a:t>
            </a:r>
            <a:r>
              <a:rPr lang="en-US" dirty="0" err="1"/>
              <a:t>možné</a:t>
            </a:r>
            <a:r>
              <a:rPr lang="en-US" dirty="0"/>
              <a:t> </a:t>
            </a:r>
            <a:r>
              <a:rPr lang="en-US" dirty="0" err="1"/>
              <a:t>podať</a:t>
            </a:r>
            <a:r>
              <a:rPr lang="en-US" dirty="0"/>
              <a:t> </a:t>
            </a:r>
            <a:r>
              <a:rPr lang="en-US" dirty="0" err="1"/>
              <a:t>žalobu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ústavný</a:t>
            </a:r>
            <a:r>
              <a:rPr lang="en-US" dirty="0"/>
              <a:t> </a:t>
            </a:r>
            <a:r>
              <a:rPr lang="en-US" dirty="0" err="1"/>
              <a:t>súd</a:t>
            </a:r>
            <a:r>
              <a:rPr lang="en-US" dirty="0"/>
              <a:t>. </a:t>
            </a:r>
            <a:r>
              <a:rPr lang="en-US" dirty="0" err="1"/>
              <a:t>Pokiaľ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nedomôžete</a:t>
            </a:r>
            <a:r>
              <a:rPr lang="en-US" dirty="0"/>
              <a:t> </a:t>
            </a:r>
            <a:r>
              <a:rPr lang="en-US" dirty="0" err="1"/>
              <a:t>svojich</a:t>
            </a:r>
            <a:r>
              <a:rPr lang="en-US" dirty="0"/>
              <a:t> </a:t>
            </a:r>
            <a:r>
              <a:rPr lang="en-US" dirty="0" err="1"/>
              <a:t>práv</a:t>
            </a:r>
            <a:r>
              <a:rPr lang="en-US" dirty="0"/>
              <a:t> v </a:t>
            </a:r>
            <a:r>
              <a:rPr lang="en-US" dirty="0" err="1"/>
              <a:t>rámci</a:t>
            </a:r>
            <a:r>
              <a:rPr lang="en-US" dirty="0"/>
              <a:t> </a:t>
            </a:r>
            <a:r>
              <a:rPr lang="en-US" dirty="0" err="1"/>
              <a:t>vnútroštátnych</a:t>
            </a:r>
            <a:r>
              <a:rPr lang="en-US" dirty="0"/>
              <a:t> </a:t>
            </a:r>
            <a:r>
              <a:rPr lang="en-US" dirty="0" err="1"/>
              <a:t>možností</a:t>
            </a:r>
            <a:r>
              <a:rPr lang="en-US" dirty="0"/>
              <a:t>, </a:t>
            </a:r>
            <a:r>
              <a:rPr lang="en-US" dirty="0" err="1"/>
              <a:t>môžete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domáhať</a:t>
            </a:r>
            <a:r>
              <a:rPr lang="en-US" dirty="0"/>
              <a:t> </a:t>
            </a:r>
            <a:r>
              <a:rPr lang="en-US" dirty="0" err="1"/>
              <a:t>svojich</a:t>
            </a:r>
            <a:r>
              <a:rPr lang="en-US" dirty="0"/>
              <a:t> </a:t>
            </a:r>
            <a:r>
              <a:rPr lang="en-US" dirty="0" err="1"/>
              <a:t>práv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Európskom</a:t>
            </a:r>
            <a:r>
              <a:rPr lang="en-US" dirty="0"/>
              <a:t> </a:t>
            </a:r>
            <a:r>
              <a:rPr lang="en-US" dirty="0" err="1"/>
              <a:t>súde</a:t>
            </a:r>
            <a:r>
              <a:rPr lang="en-US" dirty="0"/>
              <a:t> pre </a:t>
            </a:r>
            <a:r>
              <a:rPr lang="en-US" dirty="0" err="1"/>
              <a:t>ľudské</a:t>
            </a:r>
            <a:r>
              <a:rPr lang="en-US" dirty="0"/>
              <a:t> </a:t>
            </a:r>
            <a:r>
              <a:rPr lang="en-US" dirty="0" err="1"/>
              <a:t>práva</a:t>
            </a:r>
            <a:r>
              <a:rPr lang="en-US" dirty="0"/>
              <a:t> v </a:t>
            </a:r>
            <a:r>
              <a:rPr lang="en-US" dirty="0" err="1"/>
              <a:t>Štrasburgu</a:t>
            </a:r>
            <a:r>
              <a:rPr lang="en-US" dirty="0"/>
              <a:t>, </a:t>
            </a:r>
            <a:r>
              <a:rPr lang="en-US" dirty="0" err="1"/>
              <a:t>avšak</a:t>
            </a:r>
            <a:r>
              <a:rPr lang="en-US" dirty="0"/>
              <a:t> </a:t>
            </a:r>
            <a:r>
              <a:rPr lang="en-US" dirty="0" err="1"/>
              <a:t>len</a:t>
            </a:r>
            <a:r>
              <a:rPr lang="en-US" dirty="0"/>
              <a:t> v </a:t>
            </a:r>
            <a:r>
              <a:rPr lang="en-US" dirty="0" err="1"/>
              <a:t>prípadoch</a:t>
            </a:r>
            <a:r>
              <a:rPr lang="en-US" dirty="0"/>
              <a:t>, </a:t>
            </a:r>
            <a:r>
              <a:rPr lang="en-US" dirty="0" err="1"/>
              <a:t>kedy</a:t>
            </a:r>
            <a:r>
              <a:rPr lang="en-US" dirty="0"/>
              <a:t> </a:t>
            </a:r>
            <a:r>
              <a:rPr lang="en-US" dirty="0" err="1"/>
              <a:t>boli</a:t>
            </a:r>
            <a:r>
              <a:rPr lang="en-US" dirty="0"/>
              <a:t> </a:t>
            </a:r>
            <a:r>
              <a:rPr lang="en-US" dirty="0" err="1"/>
              <a:t>porušené</a:t>
            </a:r>
            <a:r>
              <a:rPr lang="en-US" dirty="0"/>
              <a:t> tie </a:t>
            </a:r>
            <a:r>
              <a:rPr lang="en-US" dirty="0" err="1"/>
              <a:t>práva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uvedené</a:t>
            </a:r>
            <a:r>
              <a:rPr lang="en-US" dirty="0"/>
              <a:t> v </a:t>
            </a:r>
            <a:r>
              <a:rPr lang="en-US" dirty="0" err="1"/>
              <a:t>Dohovore</a:t>
            </a:r>
            <a:r>
              <a:rPr lang="en-US" dirty="0"/>
              <a:t> o </a:t>
            </a:r>
            <a:r>
              <a:rPr lang="en-US" dirty="0" err="1"/>
              <a:t>ochrane</a:t>
            </a:r>
            <a:r>
              <a:rPr lang="en-US" dirty="0"/>
              <a:t> </a:t>
            </a:r>
            <a:r>
              <a:rPr lang="en-US" dirty="0" err="1"/>
              <a:t>ľudských</a:t>
            </a:r>
            <a:r>
              <a:rPr lang="en-US" dirty="0"/>
              <a:t> </a:t>
            </a:r>
            <a:r>
              <a:rPr lang="en-US" dirty="0" err="1"/>
              <a:t>práv</a:t>
            </a:r>
            <a:r>
              <a:rPr lang="en-US" dirty="0"/>
              <a:t> a </a:t>
            </a:r>
            <a:r>
              <a:rPr lang="en-US" dirty="0" err="1"/>
              <a:t>základných</a:t>
            </a:r>
            <a:r>
              <a:rPr lang="en-US" dirty="0"/>
              <a:t> </a:t>
            </a:r>
            <a:r>
              <a:rPr lang="en-US" dirty="0" err="1"/>
              <a:t>slobôd</a:t>
            </a:r>
            <a:r>
              <a:rPr lang="en-US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err="1"/>
              <a:t>Stredisko</a:t>
            </a:r>
            <a:r>
              <a:rPr lang="en-US" dirty="0"/>
              <a:t> </a:t>
            </a:r>
            <a:r>
              <a:rPr lang="en-US" dirty="0" err="1"/>
              <a:t>poskytuje</a:t>
            </a:r>
            <a:r>
              <a:rPr lang="en-US" dirty="0"/>
              <a:t> </a:t>
            </a:r>
            <a:r>
              <a:rPr lang="en-US" dirty="0" err="1"/>
              <a:t>právne</a:t>
            </a:r>
            <a:r>
              <a:rPr lang="en-US" dirty="0"/>
              <a:t> </a:t>
            </a:r>
            <a:r>
              <a:rPr lang="en-US" dirty="0" err="1"/>
              <a:t>služby</a:t>
            </a:r>
            <a:r>
              <a:rPr lang="en-US" dirty="0"/>
              <a:t> </a:t>
            </a:r>
            <a:r>
              <a:rPr lang="en-US" dirty="0" err="1"/>
              <a:t>osobám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domnievajú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ich </a:t>
            </a:r>
            <a:r>
              <a:rPr lang="en-US" dirty="0" err="1"/>
              <a:t>ľudské</a:t>
            </a:r>
            <a:r>
              <a:rPr lang="en-US" dirty="0"/>
              <a:t> </a:t>
            </a:r>
            <a:r>
              <a:rPr lang="en-US" dirty="0" err="1"/>
              <a:t>práva</a:t>
            </a:r>
            <a:r>
              <a:rPr lang="en-US" dirty="0"/>
              <a:t> </a:t>
            </a:r>
            <a:r>
              <a:rPr lang="en-US" dirty="0" err="1"/>
              <a:t>boli</a:t>
            </a:r>
            <a:r>
              <a:rPr lang="en-US" dirty="0"/>
              <a:t> </a:t>
            </a:r>
            <a:r>
              <a:rPr lang="en-US" dirty="0" err="1"/>
              <a:t>porušené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namietajú</a:t>
            </a:r>
            <a:r>
              <a:rPr lang="en-US" dirty="0"/>
              <a:t> </a:t>
            </a:r>
            <a:r>
              <a:rPr lang="en-US" dirty="0" err="1"/>
              <a:t>porušenia</a:t>
            </a:r>
            <a:r>
              <a:rPr lang="en-US" dirty="0"/>
              <a:t> </a:t>
            </a:r>
            <a:r>
              <a:rPr lang="en-US" dirty="0" err="1"/>
              <a:t>zásady</a:t>
            </a:r>
            <a:r>
              <a:rPr lang="en-US" dirty="0"/>
              <a:t> </a:t>
            </a:r>
            <a:r>
              <a:rPr lang="en-US" dirty="0" err="1"/>
              <a:t>rovného</a:t>
            </a:r>
            <a:r>
              <a:rPr lang="en-US" dirty="0"/>
              <a:t> </a:t>
            </a:r>
            <a:r>
              <a:rPr lang="en-US" dirty="0" err="1"/>
              <a:t>zaobchádzania</a:t>
            </a:r>
            <a:r>
              <a:rPr lang="en-US" dirty="0"/>
              <a:t> </a:t>
            </a:r>
            <a:r>
              <a:rPr lang="en-US" dirty="0" err="1"/>
              <a:t>voči</a:t>
            </a:r>
            <a:r>
              <a:rPr lang="en-US" dirty="0"/>
              <a:t> </a:t>
            </a:r>
            <a:r>
              <a:rPr lang="en-US" dirty="0" err="1"/>
              <a:t>svojej</a:t>
            </a:r>
            <a:r>
              <a:rPr lang="en-US" dirty="0"/>
              <a:t> </a:t>
            </a:r>
            <a:r>
              <a:rPr lang="en-US" dirty="0" err="1"/>
              <a:t>osobe</a:t>
            </a:r>
            <a:r>
              <a:rPr lang="en-US" dirty="0"/>
              <a:t> </a:t>
            </a:r>
            <a:r>
              <a:rPr lang="en-US" dirty="0" err="1"/>
              <a:t>nejakým</a:t>
            </a:r>
            <a:r>
              <a:rPr lang="en-US" dirty="0"/>
              <a:t> </a:t>
            </a:r>
            <a:r>
              <a:rPr lang="en-US" dirty="0" err="1"/>
              <a:t>verejným</a:t>
            </a:r>
            <a:r>
              <a:rPr lang="en-US" dirty="0"/>
              <a:t> </a:t>
            </a:r>
            <a:r>
              <a:rPr lang="en-US" dirty="0" err="1"/>
              <a:t>orgánom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súkromným</a:t>
            </a:r>
            <a:r>
              <a:rPr lang="en-US" dirty="0"/>
              <a:t> </a:t>
            </a:r>
            <a:r>
              <a:rPr lang="en-US" dirty="0" err="1"/>
              <a:t>subjektom</a:t>
            </a:r>
            <a:r>
              <a:rPr lang="en-US" dirty="0"/>
              <a:t>. </a:t>
            </a:r>
            <a:r>
              <a:rPr lang="en-US" dirty="0" err="1"/>
              <a:t>Stredisko</a:t>
            </a:r>
            <a:r>
              <a:rPr lang="en-US" dirty="0"/>
              <a:t> </a:t>
            </a:r>
            <a:r>
              <a:rPr lang="en-US" dirty="0" err="1"/>
              <a:t>vám</a:t>
            </a:r>
            <a:r>
              <a:rPr lang="en-US" dirty="0"/>
              <a:t> </a:t>
            </a:r>
            <a:r>
              <a:rPr lang="en-US" dirty="0" err="1"/>
              <a:t>môže</a:t>
            </a:r>
            <a:r>
              <a:rPr lang="en-US" dirty="0"/>
              <a:t> </a:t>
            </a:r>
            <a:r>
              <a:rPr lang="en-US" dirty="0" err="1"/>
              <a:t>poskytnúť</a:t>
            </a:r>
            <a:r>
              <a:rPr lang="en-US" dirty="0"/>
              <a:t> </a:t>
            </a:r>
            <a:r>
              <a:rPr lang="en-US" dirty="0" err="1"/>
              <a:t>konzultácie</a:t>
            </a:r>
            <a:r>
              <a:rPr lang="en-US" dirty="0"/>
              <a:t>, </a:t>
            </a:r>
            <a:r>
              <a:rPr lang="en-US" dirty="0" err="1"/>
              <a:t>môže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en-US" dirty="0" err="1"/>
              <a:t>vašom</a:t>
            </a:r>
            <a:r>
              <a:rPr lang="en-US" dirty="0"/>
              <a:t> </a:t>
            </a:r>
            <a:r>
              <a:rPr lang="en-US" dirty="0" err="1"/>
              <a:t>prípade</a:t>
            </a:r>
            <a:r>
              <a:rPr lang="en-US" dirty="0"/>
              <a:t> </a:t>
            </a:r>
            <a:r>
              <a:rPr lang="en-US" dirty="0" err="1"/>
              <a:t>konať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mediátor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vám</a:t>
            </a:r>
            <a:r>
              <a:rPr lang="en-US" dirty="0"/>
              <a:t> </a:t>
            </a:r>
            <a:r>
              <a:rPr lang="en-US" dirty="0" err="1"/>
              <a:t>môže</a:t>
            </a:r>
            <a:r>
              <a:rPr lang="en-US" dirty="0"/>
              <a:t> </a:t>
            </a:r>
            <a:r>
              <a:rPr lang="en-US" dirty="0" err="1"/>
              <a:t>poskytnúť</a:t>
            </a:r>
            <a:r>
              <a:rPr lang="en-US" dirty="0"/>
              <a:t> </a:t>
            </a:r>
            <a:r>
              <a:rPr lang="en-US" dirty="0" err="1"/>
              <a:t>právne</a:t>
            </a:r>
            <a:r>
              <a:rPr lang="en-US" dirty="0"/>
              <a:t> </a:t>
            </a:r>
            <a:r>
              <a:rPr lang="en-US" dirty="0" err="1"/>
              <a:t>zastúpenie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súde</a:t>
            </a:r>
            <a:r>
              <a:rPr lang="en-US" dirty="0"/>
              <a:t> pro bono.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V </a:t>
            </a:r>
            <a:r>
              <a:rPr lang="en-US" dirty="0" err="1"/>
              <a:t>aplikačnej</a:t>
            </a:r>
            <a:r>
              <a:rPr lang="en-US" dirty="0"/>
              <a:t> </a:t>
            </a:r>
            <a:r>
              <a:rPr lang="en-US" dirty="0" err="1"/>
              <a:t>praxi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podarí</a:t>
            </a:r>
            <a:r>
              <a:rPr lang="en-US" dirty="0"/>
              <a:t> „</a:t>
            </a:r>
            <a:r>
              <a:rPr lang="en-US" dirty="0" err="1"/>
              <a:t>prinútiť</a:t>
            </a:r>
            <a:r>
              <a:rPr lang="en-US" dirty="0"/>
              <a:t>“ </a:t>
            </a:r>
            <a:r>
              <a:rPr lang="en-US" dirty="0" err="1"/>
              <a:t>rušiteľa</a:t>
            </a:r>
            <a:r>
              <a:rPr lang="en-US" dirty="0"/>
              <a:t> </a:t>
            </a:r>
            <a:r>
              <a:rPr lang="en-US" dirty="0" err="1"/>
              <a:t>práv</a:t>
            </a:r>
            <a:r>
              <a:rPr lang="en-US" dirty="0"/>
              <a:t> k </a:t>
            </a:r>
            <a:r>
              <a:rPr lang="en-US" dirty="0" err="1"/>
              <a:t>uzavretiu</a:t>
            </a:r>
            <a:r>
              <a:rPr lang="en-US" dirty="0"/>
              <a:t> </a:t>
            </a:r>
            <a:r>
              <a:rPr lang="en-US" dirty="0" err="1"/>
              <a:t>takejto</a:t>
            </a:r>
            <a:r>
              <a:rPr lang="en-US" dirty="0"/>
              <a:t> </a:t>
            </a:r>
            <a:r>
              <a:rPr lang="en-US" dirty="0" err="1"/>
              <a:t>dohody</a:t>
            </a:r>
            <a:r>
              <a:rPr lang="en-US" dirty="0"/>
              <a:t>, a </a:t>
            </a:r>
            <a:r>
              <a:rPr lang="en-US" dirty="0" err="1"/>
              <a:t>preto</a:t>
            </a:r>
            <a:r>
              <a:rPr lang="en-US" dirty="0"/>
              <a:t> </a:t>
            </a:r>
            <a:r>
              <a:rPr lang="en-US" dirty="0" err="1"/>
              <a:t>opäť</a:t>
            </a:r>
            <a:r>
              <a:rPr lang="en-US" dirty="0"/>
              <a:t> </a:t>
            </a:r>
            <a:r>
              <a:rPr lang="en-US" dirty="0" err="1"/>
              <a:t>účinnou</a:t>
            </a:r>
            <a:r>
              <a:rPr lang="en-US" dirty="0"/>
              <a:t> </a:t>
            </a:r>
            <a:r>
              <a:rPr lang="en-US" dirty="0" err="1"/>
              <a:t>cestou</a:t>
            </a:r>
            <a:r>
              <a:rPr lang="en-US" dirty="0"/>
              <a:t> </a:t>
            </a:r>
            <a:r>
              <a:rPr lang="en-US" dirty="0" err="1"/>
              <a:t>ochrany</a:t>
            </a:r>
            <a:r>
              <a:rPr lang="en-US" dirty="0"/>
              <a:t> </a:t>
            </a:r>
            <a:r>
              <a:rPr lang="en-US" dirty="0" err="1"/>
              <a:t>dotknutej</a:t>
            </a:r>
            <a:r>
              <a:rPr lang="en-US" dirty="0"/>
              <a:t> </a:t>
            </a:r>
            <a:r>
              <a:rPr lang="en-US" dirty="0" err="1"/>
              <a:t>osoby</a:t>
            </a:r>
            <a:r>
              <a:rPr lang="en-US" dirty="0"/>
              <a:t> je </a:t>
            </a:r>
            <a:r>
              <a:rPr lang="en-US" dirty="0" err="1"/>
              <a:t>podanie</a:t>
            </a:r>
            <a:r>
              <a:rPr lang="en-US" dirty="0"/>
              <a:t> </a:t>
            </a:r>
            <a:r>
              <a:rPr lang="en-US" dirty="0" err="1"/>
              <a:t>žaloby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príslušný</a:t>
            </a:r>
            <a:r>
              <a:rPr lang="en-US" dirty="0"/>
              <a:t> </a:t>
            </a:r>
            <a:r>
              <a:rPr lang="en-US" dirty="0" err="1"/>
              <a:t>súd</a:t>
            </a:r>
            <a:r>
              <a:rPr lang="en-US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7. </a:t>
            </a:r>
            <a:r>
              <a:rPr lang="en-US" dirty="0" err="1"/>
              <a:t>Úrad</a:t>
            </a:r>
            <a:r>
              <a:rPr lang="en-US" dirty="0"/>
              <a:t> je </a:t>
            </a:r>
            <a:r>
              <a:rPr lang="en-US" dirty="0" err="1"/>
              <a:t>povinný</a:t>
            </a:r>
            <a:r>
              <a:rPr lang="en-US" dirty="0"/>
              <a:t> </a:t>
            </a:r>
            <a:r>
              <a:rPr lang="en-US" dirty="0" err="1"/>
              <a:t>odpovedať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sťažnosť</a:t>
            </a:r>
            <a:r>
              <a:rPr lang="en-US" dirty="0"/>
              <a:t> bez </a:t>
            </a:r>
            <a:r>
              <a:rPr lang="en-US" dirty="0" err="1"/>
              <a:t>zbytočného</a:t>
            </a:r>
            <a:r>
              <a:rPr lang="en-US" dirty="0"/>
              <a:t> </a:t>
            </a:r>
            <a:r>
              <a:rPr lang="en-US" dirty="0" err="1"/>
              <a:t>odkladu</a:t>
            </a:r>
            <a:r>
              <a:rPr lang="en-US" dirty="0"/>
              <a:t>, </a:t>
            </a:r>
            <a:r>
              <a:rPr lang="en-US" dirty="0" err="1"/>
              <a:t>vykonaž</a:t>
            </a:r>
            <a:r>
              <a:rPr lang="en-US" dirty="0"/>
              <a:t> </a:t>
            </a:r>
            <a:r>
              <a:rPr lang="en-US" dirty="0" err="1"/>
              <a:t>nápravu</a:t>
            </a:r>
            <a:r>
              <a:rPr lang="en-US" dirty="0"/>
              <a:t>, </a:t>
            </a:r>
            <a:r>
              <a:rPr lang="en-US" dirty="0" err="1"/>
              <a:t>upozorniť</a:t>
            </a:r>
            <a:r>
              <a:rPr lang="en-US" dirty="0"/>
              <a:t> </a:t>
            </a:r>
            <a:r>
              <a:rPr lang="en-US" dirty="0" err="1"/>
              <a:t>zamestnávateľa</a:t>
            </a:r>
            <a:r>
              <a:rPr lang="en-US" dirty="0"/>
              <a:t>, aby </a:t>
            </a:r>
            <a:r>
              <a:rPr lang="en-US" dirty="0" err="1"/>
              <a:t>upustil</a:t>
            </a:r>
            <a:r>
              <a:rPr lang="en-US" dirty="0"/>
              <a:t> od </a:t>
            </a:r>
            <a:r>
              <a:rPr lang="en-US" dirty="0" err="1"/>
              <a:t>protiprávneho</a:t>
            </a:r>
            <a:r>
              <a:rPr lang="en-US" dirty="0"/>
              <a:t> </a:t>
            </a:r>
            <a:r>
              <a:rPr lang="en-US" dirty="0" err="1"/>
              <a:t>konania</a:t>
            </a:r>
            <a:r>
              <a:rPr lang="en-US" dirty="0"/>
              <a:t> a </a:t>
            </a:r>
            <a:r>
              <a:rPr lang="en-US" dirty="0" err="1"/>
              <a:t>odstránil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následky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1779E-BFFE-5D46-A522-6633384D8C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08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Zamestnávateľ</a:t>
            </a:r>
            <a:r>
              <a:rPr lang="en-US" dirty="0"/>
              <a:t> je </a:t>
            </a:r>
            <a:r>
              <a:rPr lang="en-US" dirty="0" err="1"/>
              <a:t>povinný</a:t>
            </a:r>
            <a:r>
              <a:rPr lang="en-US" dirty="0"/>
              <a:t>: </a:t>
            </a:r>
          </a:p>
          <a:p>
            <a:r>
              <a:rPr lang="en-US" dirty="0" err="1"/>
              <a:t>zdroj</a:t>
            </a:r>
            <a:r>
              <a:rPr lang="en-US" dirty="0"/>
              <a:t>: PRAVIDLÁ DOBREJ PRAXE</a:t>
            </a:r>
          </a:p>
          <a:p>
            <a:r>
              <a:rPr lang="en-US" dirty="0"/>
              <a:t>STOP DISKRIMINÁCII </a:t>
            </a:r>
          </a:p>
          <a:p>
            <a:r>
              <a:rPr lang="en-US" dirty="0" err="1"/>
              <a:t>Národny</a:t>
            </a:r>
            <a:r>
              <a:rPr lang="en-US" dirty="0"/>
              <a:t>́ </a:t>
            </a:r>
            <a:r>
              <a:rPr lang="en-US" dirty="0" err="1"/>
              <a:t>inšpektorát</a:t>
            </a:r>
            <a:r>
              <a:rPr lang="en-US" dirty="0"/>
              <a:t> </a:t>
            </a:r>
            <a:r>
              <a:rPr lang="en-US" dirty="0" err="1"/>
              <a:t>práce</a:t>
            </a:r>
            <a:endParaRPr lang="en-US" dirty="0"/>
          </a:p>
          <a:p>
            <a:r>
              <a:rPr lang="en-US" dirty="0" err="1"/>
              <a:t>odbor</a:t>
            </a:r>
            <a:r>
              <a:rPr lang="en-US" dirty="0"/>
              <a:t> </a:t>
            </a:r>
            <a:r>
              <a:rPr lang="en-US" dirty="0" err="1"/>
              <a:t>riadenia</a:t>
            </a:r>
            <a:r>
              <a:rPr lang="en-US" dirty="0"/>
              <a:t> </a:t>
            </a:r>
            <a:r>
              <a:rPr lang="en-US" dirty="0" err="1"/>
              <a:t>inšpekcie</a:t>
            </a:r>
            <a:r>
              <a:rPr lang="en-US" dirty="0"/>
              <a:t> </a:t>
            </a:r>
            <a:r>
              <a:rPr lang="en-US" dirty="0" err="1"/>
              <a:t>práce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1779E-BFFE-5D46-A522-6633384D8C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15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Zamestnávateľ</a:t>
            </a:r>
            <a:r>
              <a:rPr lang="en-US" dirty="0"/>
              <a:t> je </a:t>
            </a:r>
            <a:r>
              <a:rPr lang="en-US" dirty="0" err="1"/>
              <a:t>povinný</a:t>
            </a:r>
            <a:r>
              <a:rPr lang="en-US" dirty="0"/>
              <a:t>: </a:t>
            </a:r>
          </a:p>
          <a:p>
            <a:r>
              <a:rPr lang="en-US" dirty="0" err="1"/>
              <a:t>zdroj</a:t>
            </a:r>
            <a:r>
              <a:rPr lang="en-US" dirty="0"/>
              <a:t>: PRAVIDLÁ DOBREJ PRAXE</a:t>
            </a:r>
          </a:p>
          <a:p>
            <a:r>
              <a:rPr lang="en-US" dirty="0"/>
              <a:t>STOP DISKRIMINÁCII </a:t>
            </a:r>
          </a:p>
          <a:p>
            <a:r>
              <a:rPr lang="en-US" dirty="0" err="1"/>
              <a:t>Národny</a:t>
            </a:r>
            <a:r>
              <a:rPr lang="en-US" dirty="0"/>
              <a:t>́ </a:t>
            </a:r>
            <a:r>
              <a:rPr lang="en-US" dirty="0" err="1"/>
              <a:t>inšpektorát</a:t>
            </a:r>
            <a:r>
              <a:rPr lang="en-US" dirty="0"/>
              <a:t> </a:t>
            </a:r>
            <a:r>
              <a:rPr lang="en-US" dirty="0" err="1"/>
              <a:t>práce</a:t>
            </a:r>
            <a:endParaRPr lang="en-US" dirty="0"/>
          </a:p>
          <a:p>
            <a:r>
              <a:rPr lang="en-US" dirty="0" err="1"/>
              <a:t>odbor</a:t>
            </a:r>
            <a:r>
              <a:rPr lang="en-US" dirty="0"/>
              <a:t> </a:t>
            </a:r>
            <a:r>
              <a:rPr lang="en-US" dirty="0" err="1"/>
              <a:t>riadenia</a:t>
            </a:r>
            <a:r>
              <a:rPr lang="en-US" dirty="0"/>
              <a:t> </a:t>
            </a:r>
            <a:r>
              <a:rPr lang="en-US" dirty="0" err="1"/>
              <a:t>inšpekcie</a:t>
            </a:r>
            <a:r>
              <a:rPr lang="en-US" dirty="0"/>
              <a:t> </a:t>
            </a:r>
            <a:r>
              <a:rPr lang="en-US" dirty="0" err="1"/>
              <a:t>práce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1779E-BFFE-5D46-A522-6633384D8C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08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Štatistické</a:t>
            </a:r>
            <a:r>
              <a:rPr lang="en-US" dirty="0"/>
              <a:t> </a:t>
            </a:r>
            <a:r>
              <a:rPr lang="en-US" dirty="0" err="1"/>
              <a:t>údaje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úvod</a:t>
            </a:r>
            <a:r>
              <a:rPr lang="en-US" dirty="0"/>
              <a:t>: </a:t>
            </a:r>
            <a:r>
              <a:rPr lang="en-US" dirty="0" err="1"/>
              <a:t>Diskrimináciou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slovenskom</a:t>
            </a:r>
            <a:r>
              <a:rPr lang="en-US" dirty="0"/>
              <a:t> </a:t>
            </a:r>
            <a:r>
              <a:rPr lang="en-US" dirty="0" err="1"/>
              <a:t>pracovisku</a:t>
            </a:r>
            <a:r>
              <a:rPr lang="en-US" dirty="0"/>
              <a:t> </a:t>
            </a:r>
            <a:r>
              <a:rPr lang="en-US" dirty="0" err="1"/>
              <a:t>zažíva</a:t>
            </a:r>
            <a:r>
              <a:rPr lang="en-US" dirty="0"/>
              <a:t> </a:t>
            </a:r>
            <a:r>
              <a:rPr lang="en-US" dirty="0" err="1"/>
              <a:t>desať</a:t>
            </a:r>
            <a:r>
              <a:rPr lang="en-US" dirty="0"/>
              <a:t> percent </a:t>
            </a:r>
            <a:r>
              <a:rPr lang="en-US" dirty="0" err="1"/>
              <a:t>zamestnancov</a:t>
            </a:r>
            <a:r>
              <a:rPr lang="en-US" dirty="0"/>
              <a:t>. Ide </a:t>
            </a:r>
            <a:r>
              <a:rPr lang="en-US" dirty="0" err="1"/>
              <a:t>najmä</a:t>
            </a:r>
            <a:r>
              <a:rPr lang="en-US" dirty="0"/>
              <a:t> o ich </a:t>
            </a:r>
            <a:r>
              <a:rPr lang="en-US" dirty="0" err="1"/>
              <a:t>vek</a:t>
            </a:r>
            <a:r>
              <a:rPr lang="en-US" dirty="0"/>
              <a:t> (30 %). </a:t>
            </a:r>
            <a:r>
              <a:rPr lang="en-US" dirty="0" err="1"/>
              <a:t>Upozornil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 </a:t>
            </a:r>
            <a:r>
              <a:rPr lang="en-US" dirty="0" err="1"/>
              <a:t>pracovný</a:t>
            </a:r>
            <a:r>
              <a:rPr lang="en-US" dirty="0"/>
              <a:t> </a:t>
            </a:r>
            <a:r>
              <a:rPr lang="en-US" dirty="0" err="1"/>
              <a:t>portál</a:t>
            </a:r>
            <a:r>
              <a:rPr lang="en-US" dirty="0"/>
              <a:t> </a:t>
            </a:r>
            <a:r>
              <a:rPr lang="en-US" dirty="0" err="1"/>
              <a:t>Profesia.sk</a:t>
            </a:r>
            <a:r>
              <a:rPr lang="en-US" dirty="0"/>
              <a:t>. </a:t>
            </a:r>
            <a:r>
              <a:rPr lang="en-US" dirty="0" err="1"/>
              <a:t>Nasleduje</a:t>
            </a:r>
            <a:r>
              <a:rPr lang="en-US" dirty="0"/>
              <a:t> </a:t>
            </a:r>
            <a:r>
              <a:rPr lang="en-US" dirty="0" err="1"/>
              <a:t>diskriminácia</a:t>
            </a:r>
            <a:r>
              <a:rPr lang="en-US" dirty="0"/>
              <a:t> </a:t>
            </a:r>
            <a:r>
              <a:rPr lang="en-US" dirty="0" err="1"/>
              <a:t>kvôli</a:t>
            </a:r>
            <a:r>
              <a:rPr lang="en-US" dirty="0"/>
              <a:t> </a:t>
            </a:r>
            <a:r>
              <a:rPr lang="en-US" dirty="0" err="1"/>
              <a:t>názoru</a:t>
            </a:r>
            <a:r>
              <a:rPr lang="en-US" dirty="0"/>
              <a:t> (27 %), </a:t>
            </a:r>
            <a:r>
              <a:rPr lang="en-US" dirty="0" err="1"/>
              <a:t>pohlaviu</a:t>
            </a:r>
            <a:r>
              <a:rPr lang="en-US" dirty="0"/>
              <a:t> (21 %), </a:t>
            </a:r>
            <a:r>
              <a:rPr lang="en-US" dirty="0" err="1"/>
              <a:t>fyzickému</a:t>
            </a:r>
            <a:r>
              <a:rPr lang="en-US" dirty="0"/>
              <a:t> </a:t>
            </a:r>
            <a:r>
              <a:rPr lang="en-US" dirty="0" err="1"/>
              <a:t>vzhľadu</a:t>
            </a:r>
            <a:r>
              <a:rPr lang="en-US" dirty="0"/>
              <a:t> (17 %), </a:t>
            </a:r>
            <a:r>
              <a:rPr lang="en-US" dirty="0" err="1"/>
              <a:t>starostlivosti</a:t>
            </a:r>
            <a:r>
              <a:rPr lang="en-US" dirty="0"/>
              <a:t> o </a:t>
            </a:r>
            <a:r>
              <a:rPr lang="en-US" dirty="0" err="1"/>
              <a:t>malé</a:t>
            </a:r>
            <a:r>
              <a:rPr lang="en-US" dirty="0"/>
              <a:t> </a:t>
            </a:r>
            <a:r>
              <a:rPr lang="en-US" dirty="0" err="1"/>
              <a:t>dieťa</a:t>
            </a:r>
            <a:r>
              <a:rPr lang="en-US" dirty="0"/>
              <a:t> (12 %), </a:t>
            </a:r>
            <a:r>
              <a:rPr lang="en-US" dirty="0" err="1"/>
              <a:t>sociálnemu</a:t>
            </a:r>
            <a:r>
              <a:rPr lang="en-US" dirty="0"/>
              <a:t> </a:t>
            </a:r>
            <a:r>
              <a:rPr lang="en-US" dirty="0" err="1"/>
              <a:t>statusu</a:t>
            </a:r>
            <a:r>
              <a:rPr lang="en-US" dirty="0"/>
              <a:t> (10 %),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zdravotnému</a:t>
            </a:r>
            <a:r>
              <a:rPr lang="en-US" dirty="0"/>
              <a:t> </a:t>
            </a:r>
            <a:r>
              <a:rPr lang="en-US" dirty="0" err="1"/>
              <a:t>znevýhodneniu</a:t>
            </a:r>
            <a:r>
              <a:rPr lang="en-US" dirty="0"/>
              <a:t> (6 %).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1779E-BFFE-5D46-A522-6633384D8C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35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Definujte</a:t>
            </a:r>
            <a:r>
              <a:rPr lang="en-US" dirty="0"/>
              <a:t> v </a:t>
            </a:r>
            <a:r>
              <a:rPr lang="en-US" dirty="0" err="1"/>
              <a:t>nich</a:t>
            </a:r>
            <a:r>
              <a:rPr lang="en-US" dirty="0"/>
              <a:t>, </a:t>
            </a:r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považujete</a:t>
            </a:r>
            <a:r>
              <a:rPr lang="en-US" dirty="0"/>
              <a:t> za </a:t>
            </a:r>
            <a:r>
              <a:rPr lang="en-US" dirty="0" err="1"/>
              <a:t>diskrimináciu</a:t>
            </a:r>
            <a:r>
              <a:rPr lang="en-US" dirty="0"/>
              <a:t>, </a:t>
            </a:r>
            <a:r>
              <a:rPr lang="en-US" dirty="0" err="1"/>
              <a:t>akým</a:t>
            </a:r>
            <a:r>
              <a:rPr lang="en-US" dirty="0"/>
              <a:t> </a:t>
            </a:r>
            <a:r>
              <a:rPr lang="en-US" dirty="0" err="1"/>
              <a:t>požiadavkám</a:t>
            </a:r>
            <a:r>
              <a:rPr lang="en-US" dirty="0"/>
              <a:t> je </a:t>
            </a:r>
            <a:r>
              <a:rPr lang="en-US" dirty="0" err="1"/>
              <a:t>potrebné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písaní</a:t>
            </a:r>
            <a:r>
              <a:rPr lang="en-US" dirty="0"/>
              <a:t> </a:t>
            </a:r>
            <a:r>
              <a:rPr lang="en-US" dirty="0" err="1"/>
              <a:t>pracovných</a:t>
            </a:r>
            <a:r>
              <a:rPr lang="en-US" dirty="0"/>
              <a:t> </a:t>
            </a:r>
            <a:r>
              <a:rPr lang="en-US" dirty="0" err="1"/>
              <a:t>ponúk</a:t>
            </a:r>
            <a:r>
              <a:rPr lang="en-US" dirty="0"/>
              <a:t> </a:t>
            </a:r>
            <a:r>
              <a:rPr lang="en-US" dirty="0" err="1"/>
              <a:t>vyhnúť</a:t>
            </a:r>
            <a:r>
              <a:rPr lang="en-US" dirty="0"/>
              <a:t>, aby </a:t>
            </a:r>
            <a:r>
              <a:rPr lang="en-US" dirty="0" err="1"/>
              <a:t>pracovný</a:t>
            </a:r>
            <a:r>
              <a:rPr lang="en-US" dirty="0"/>
              <a:t> </a:t>
            </a:r>
            <a:r>
              <a:rPr lang="en-US" dirty="0" err="1"/>
              <a:t>inzerát</a:t>
            </a:r>
            <a:r>
              <a:rPr lang="en-US" dirty="0"/>
              <a:t> </a:t>
            </a:r>
            <a:r>
              <a:rPr lang="en-US" dirty="0" err="1"/>
              <a:t>nemal</a:t>
            </a:r>
            <a:r>
              <a:rPr lang="en-US" dirty="0"/>
              <a:t> </a:t>
            </a:r>
            <a:r>
              <a:rPr lang="en-US" dirty="0" err="1"/>
              <a:t>diskriminačné</a:t>
            </a:r>
            <a:r>
              <a:rPr lang="en-US" dirty="0"/>
              <a:t> </a:t>
            </a:r>
            <a:r>
              <a:rPr lang="en-US" dirty="0" err="1"/>
              <a:t>dopady</a:t>
            </a:r>
            <a:r>
              <a:rPr lang="en-US" dirty="0"/>
              <a:t>, </a:t>
            </a:r>
            <a:r>
              <a:rPr lang="en-US" dirty="0" err="1"/>
              <a:t>aké</a:t>
            </a:r>
            <a:r>
              <a:rPr lang="en-US" dirty="0"/>
              <a:t> </a:t>
            </a:r>
            <a:r>
              <a:rPr lang="en-US" dirty="0" err="1"/>
              <a:t>informácie</a:t>
            </a:r>
            <a:r>
              <a:rPr lang="en-US" dirty="0"/>
              <a:t> od </a:t>
            </a:r>
            <a:r>
              <a:rPr lang="en-US" dirty="0" err="1"/>
              <a:t>uchádzačov</a:t>
            </a:r>
            <a:r>
              <a:rPr lang="en-US" dirty="0"/>
              <a:t> a </a:t>
            </a:r>
            <a:r>
              <a:rPr lang="en-US" dirty="0" err="1"/>
              <a:t>uchádzačiek</a:t>
            </a:r>
            <a:r>
              <a:rPr lang="en-US" dirty="0"/>
              <a:t> </a:t>
            </a:r>
            <a:r>
              <a:rPr lang="en-US" dirty="0" err="1"/>
              <a:t>nemôžete</a:t>
            </a:r>
            <a:r>
              <a:rPr lang="en-US" dirty="0"/>
              <a:t> </a:t>
            </a:r>
            <a:r>
              <a:rPr lang="en-US" dirty="0" err="1"/>
              <a:t>požadovať</a:t>
            </a:r>
            <a:r>
              <a:rPr lang="en-US" dirty="0"/>
              <a:t> a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budete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zamestnávateľ</a:t>
            </a:r>
            <a:r>
              <a:rPr lang="en-US" dirty="0"/>
              <a:t> </a:t>
            </a:r>
            <a:r>
              <a:rPr lang="en-US" dirty="0" err="1"/>
              <a:t>postupovať</a:t>
            </a:r>
            <a:r>
              <a:rPr lang="en-US" dirty="0"/>
              <a:t> v </a:t>
            </a:r>
            <a:r>
              <a:rPr lang="en-US" dirty="0" err="1"/>
              <a:t>prípade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uchádzač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uchádzačka</a:t>
            </a:r>
            <a:r>
              <a:rPr lang="en-US" dirty="0"/>
              <a:t> o </a:t>
            </a:r>
            <a:r>
              <a:rPr lang="en-US" dirty="0" err="1"/>
              <a:t>pracovnú</a:t>
            </a:r>
            <a:r>
              <a:rPr lang="en-US" dirty="0"/>
              <a:t> </a:t>
            </a:r>
            <a:r>
              <a:rPr lang="en-US" dirty="0" err="1"/>
              <a:t>pozíciu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namietať</a:t>
            </a:r>
            <a:r>
              <a:rPr lang="en-US" dirty="0"/>
              <a:t> </a:t>
            </a:r>
            <a:r>
              <a:rPr lang="en-US" dirty="0" err="1"/>
              <a:t>diskrimináciu</a:t>
            </a:r>
            <a:r>
              <a:rPr lang="en-US" dirty="0"/>
              <a:t> v </a:t>
            </a:r>
            <a:r>
              <a:rPr lang="en-US" dirty="0" err="1"/>
              <a:t>prístupe</a:t>
            </a:r>
            <a:r>
              <a:rPr lang="en-US" dirty="0"/>
              <a:t> k </a:t>
            </a:r>
            <a:r>
              <a:rPr lang="en-US" dirty="0" err="1"/>
              <a:t>zamestnaniu</a:t>
            </a:r>
            <a:r>
              <a:rPr lang="en-US" dirty="0"/>
              <a:t>.</a:t>
            </a:r>
          </a:p>
          <a:p>
            <a:pPr marL="228600" indent="-228600">
              <a:buAutoNum type="arabicPeriod"/>
            </a:pPr>
            <a:r>
              <a:rPr lang="en-US" dirty="0" err="1"/>
              <a:t>Všetci</a:t>
            </a:r>
            <a:r>
              <a:rPr lang="en-US" dirty="0"/>
              <a:t> </a:t>
            </a:r>
            <a:r>
              <a:rPr lang="en-US" dirty="0" err="1"/>
              <a:t>zamestnanci</a:t>
            </a:r>
            <a:r>
              <a:rPr lang="en-US" dirty="0"/>
              <a:t> a </a:t>
            </a:r>
            <a:r>
              <a:rPr lang="en-US" dirty="0" err="1"/>
              <a:t>zamestnankyne</a:t>
            </a:r>
            <a:r>
              <a:rPr lang="en-US" dirty="0"/>
              <a:t> </a:t>
            </a:r>
            <a:r>
              <a:rPr lang="en-US" dirty="0" err="1"/>
              <a:t>participujúci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výberovom</a:t>
            </a:r>
            <a:r>
              <a:rPr lang="en-US" dirty="0"/>
              <a:t> </a:t>
            </a:r>
            <a:r>
              <a:rPr lang="en-US" dirty="0" err="1"/>
              <a:t>procese</a:t>
            </a:r>
            <a:r>
              <a:rPr lang="en-US" dirty="0"/>
              <a:t> by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/>
              <a:t>vedieť</a:t>
            </a:r>
            <a:r>
              <a:rPr lang="en-US" dirty="0"/>
              <a:t> </a:t>
            </a:r>
            <a:r>
              <a:rPr lang="en-US" dirty="0" err="1"/>
              <a:t>správne</a:t>
            </a:r>
            <a:r>
              <a:rPr lang="en-US" dirty="0"/>
              <a:t> </a:t>
            </a:r>
            <a:r>
              <a:rPr lang="en-US" dirty="0" err="1"/>
              <a:t>aplikovať</a:t>
            </a:r>
            <a:r>
              <a:rPr lang="en-US" dirty="0"/>
              <a:t> </a:t>
            </a:r>
            <a:r>
              <a:rPr lang="en-US" dirty="0" err="1"/>
              <a:t>interné</a:t>
            </a:r>
            <a:r>
              <a:rPr lang="en-US" dirty="0"/>
              <a:t> </a:t>
            </a:r>
            <a:r>
              <a:rPr lang="en-US" dirty="0" err="1"/>
              <a:t>politiky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prevenciu</a:t>
            </a:r>
            <a:r>
              <a:rPr lang="en-US" dirty="0"/>
              <a:t> </a:t>
            </a:r>
            <a:r>
              <a:rPr lang="en-US" dirty="0" err="1"/>
              <a:t>diskriminácie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prijímaní</a:t>
            </a:r>
            <a:r>
              <a:rPr lang="en-US" dirty="0"/>
              <a:t> </a:t>
            </a:r>
            <a:r>
              <a:rPr lang="en-US" dirty="0" err="1"/>
              <a:t>zamestnancov</a:t>
            </a:r>
            <a:r>
              <a:rPr lang="en-US" dirty="0"/>
              <a:t>. </a:t>
            </a:r>
            <a:r>
              <a:rPr lang="en-US" dirty="0" err="1"/>
              <a:t>Pravidelne</a:t>
            </a:r>
            <a:r>
              <a:rPr lang="en-US" dirty="0"/>
              <a:t> ich v </a:t>
            </a:r>
            <a:r>
              <a:rPr lang="en-US" dirty="0" err="1"/>
              <a:t>tejto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preškoľujte</a:t>
            </a:r>
            <a:r>
              <a:rPr lang="en-US" dirty="0"/>
              <a:t> a </a:t>
            </a:r>
            <a:r>
              <a:rPr lang="en-US" dirty="0" err="1"/>
              <a:t>zabezpečte</a:t>
            </a:r>
            <a:r>
              <a:rPr lang="en-US" dirty="0"/>
              <a:t> </a:t>
            </a:r>
            <a:r>
              <a:rPr lang="en-US" dirty="0" err="1"/>
              <a:t>školenie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pre </a:t>
            </a:r>
            <a:r>
              <a:rPr lang="en-US" dirty="0" err="1"/>
              <a:t>nových</a:t>
            </a:r>
            <a:r>
              <a:rPr lang="en-US" dirty="0"/>
              <a:t> </a:t>
            </a:r>
            <a:r>
              <a:rPr lang="en-US" dirty="0" err="1"/>
              <a:t>zamestnancov</a:t>
            </a:r>
            <a:r>
              <a:rPr lang="en-US" dirty="0"/>
              <a:t>.</a:t>
            </a:r>
          </a:p>
          <a:p>
            <a:pPr marL="228600" indent="-228600">
              <a:buAutoNum type="arabicPeriod"/>
            </a:pPr>
            <a:r>
              <a:rPr lang="en-US" dirty="0" err="1"/>
              <a:t>Personálne</a:t>
            </a:r>
            <a:r>
              <a:rPr lang="en-US" dirty="0"/>
              <a:t> </a:t>
            </a:r>
            <a:r>
              <a:rPr lang="en-US" dirty="0" err="1"/>
              <a:t>agentúry</a:t>
            </a:r>
            <a:r>
              <a:rPr lang="en-US" dirty="0"/>
              <a:t> (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iné</a:t>
            </a:r>
            <a:r>
              <a:rPr lang="en-US" dirty="0"/>
              <a:t> </a:t>
            </a:r>
            <a:r>
              <a:rPr lang="en-US" dirty="0" err="1"/>
              <a:t>subjekty</a:t>
            </a:r>
            <a:r>
              <a:rPr lang="en-US" dirty="0"/>
              <a:t>), s </a:t>
            </a:r>
            <a:r>
              <a:rPr lang="en-US" dirty="0" err="1"/>
              <a:t>ktorými</a:t>
            </a:r>
            <a:r>
              <a:rPr lang="en-US" dirty="0"/>
              <a:t> </a:t>
            </a:r>
            <a:r>
              <a:rPr lang="en-US" dirty="0" err="1"/>
              <a:t>spolupracujete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výberovom</a:t>
            </a:r>
            <a:r>
              <a:rPr lang="en-US" dirty="0"/>
              <a:t> </a:t>
            </a:r>
            <a:r>
              <a:rPr lang="en-US" dirty="0" err="1"/>
              <a:t>procese</a:t>
            </a:r>
            <a:r>
              <a:rPr lang="en-US" dirty="0"/>
              <a:t>, </a:t>
            </a:r>
            <a:r>
              <a:rPr lang="en-US" dirty="0" err="1"/>
              <a:t>informujte</a:t>
            </a:r>
            <a:r>
              <a:rPr lang="en-US" dirty="0"/>
              <a:t> o </a:t>
            </a:r>
            <a:r>
              <a:rPr lang="en-US" dirty="0" err="1"/>
              <a:t>vašich</a:t>
            </a:r>
            <a:r>
              <a:rPr lang="en-US" dirty="0"/>
              <a:t> </a:t>
            </a:r>
            <a:r>
              <a:rPr lang="en-US" dirty="0" err="1"/>
              <a:t>interných</a:t>
            </a:r>
            <a:r>
              <a:rPr lang="en-US" dirty="0"/>
              <a:t> </a:t>
            </a:r>
            <a:r>
              <a:rPr lang="en-US" dirty="0" err="1"/>
              <a:t>politikách</a:t>
            </a:r>
            <a:r>
              <a:rPr lang="en-US" dirty="0"/>
              <a:t> a </a:t>
            </a:r>
            <a:r>
              <a:rPr lang="en-US" dirty="0" err="1"/>
              <a:t>jasne</a:t>
            </a:r>
            <a:r>
              <a:rPr lang="en-US" dirty="0"/>
              <a:t> </a:t>
            </a:r>
            <a:r>
              <a:rPr lang="en-US" dirty="0" err="1"/>
              <a:t>formulujte</a:t>
            </a:r>
            <a:r>
              <a:rPr lang="en-US" dirty="0"/>
              <a:t> </a:t>
            </a:r>
            <a:r>
              <a:rPr lang="en-US" dirty="0" err="1"/>
              <a:t>požiadavku</a:t>
            </a:r>
            <a:r>
              <a:rPr lang="en-US" dirty="0"/>
              <a:t> </a:t>
            </a:r>
            <a:r>
              <a:rPr lang="en-US" dirty="0" err="1"/>
              <a:t>rovného</a:t>
            </a:r>
            <a:r>
              <a:rPr lang="en-US" dirty="0"/>
              <a:t> </a:t>
            </a:r>
            <a:r>
              <a:rPr lang="en-US" dirty="0" err="1"/>
              <a:t>zaobchádzania</a:t>
            </a:r>
            <a:r>
              <a:rPr lang="en-US" dirty="0"/>
              <a:t> v </a:t>
            </a:r>
            <a:r>
              <a:rPr lang="en-US" dirty="0" err="1"/>
              <a:t>prístupe</a:t>
            </a:r>
            <a:r>
              <a:rPr lang="en-US" dirty="0"/>
              <a:t> k </a:t>
            </a:r>
            <a:r>
              <a:rPr lang="en-US" dirty="0" err="1"/>
              <a:t>pracovnej</a:t>
            </a:r>
            <a:r>
              <a:rPr lang="en-US" dirty="0"/>
              <a:t> </a:t>
            </a:r>
            <a:r>
              <a:rPr lang="en-US" dirty="0" err="1"/>
              <a:t>pozícii</a:t>
            </a:r>
            <a:r>
              <a:rPr lang="en-US" dirty="0"/>
              <a:t>, </a:t>
            </a:r>
            <a:r>
              <a:rPr lang="en-US" dirty="0" err="1"/>
              <a:t>ktorú</a:t>
            </a:r>
            <a:r>
              <a:rPr lang="en-US" dirty="0"/>
              <a:t> </a:t>
            </a:r>
            <a:r>
              <a:rPr lang="en-US" dirty="0" err="1"/>
              <a:t>obsadzujete</a:t>
            </a:r>
            <a:r>
              <a:rPr lang="en-US" dirty="0"/>
              <a:t>.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1779E-BFFE-5D46-A522-6633384D8C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750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Definujte</a:t>
            </a:r>
            <a:r>
              <a:rPr lang="en-US" dirty="0"/>
              <a:t> v </a:t>
            </a:r>
            <a:r>
              <a:rPr lang="en-US" dirty="0" err="1"/>
              <a:t>nich</a:t>
            </a:r>
            <a:r>
              <a:rPr lang="en-US" dirty="0"/>
              <a:t>, </a:t>
            </a:r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považujete</a:t>
            </a:r>
            <a:r>
              <a:rPr lang="en-US" dirty="0"/>
              <a:t> za </a:t>
            </a:r>
            <a:r>
              <a:rPr lang="en-US" dirty="0" err="1"/>
              <a:t>diskrimináciu</a:t>
            </a:r>
            <a:r>
              <a:rPr lang="en-US" dirty="0"/>
              <a:t>, </a:t>
            </a:r>
            <a:r>
              <a:rPr lang="en-US" dirty="0" err="1"/>
              <a:t>akým</a:t>
            </a:r>
            <a:r>
              <a:rPr lang="en-US" dirty="0"/>
              <a:t> </a:t>
            </a:r>
            <a:r>
              <a:rPr lang="en-US" dirty="0" err="1"/>
              <a:t>požiadavkám</a:t>
            </a:r>
            <a:r>
              <a:rPr lang="en-US" dirty="0"/>
              <a:t> je </a:t>
            </a:r>
            <a:r>
              <a:rPr lang="en-US" dirty="0" err="1"/>
              <a:t>potrebné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písaní</a:t>
            </a:r>
            <a:r>
              <a:rPr lang="en-US" dirty="0"/>
              <a:t> </a:t>
            </a:r>
            <a:r>
              <a:rPr lang="en-US" dirty="0" err="1"/>
              <a:t>pracovných</a:t>
            </a:r>
            <a:r>
              <a:rPr lang="en-US" dirty="0"/>
              <a:t> </a:t>
            </a:r>
            <a:r>
              <a:rPr lang="en-US" dirty="0" err="1"/>
              <a:t>ponúk</a:t>
            </a:r>
            <a:r>
              <a:rPr lang="en-US" dirty="0"/>
              <a:t> </a:t>
            </a:r>
            <a:r>
              <a:rPr lang="en-US" dirty="0" err="1"/>
              <a:t>vyhnúť</a:t>
            </a:r>
            <a:r>
              <a:rPr lang="en-US" dirty="0"/>
              <a:t>, aby </a:t>
            </a:r>
            <a:r>
              <a:rPr lang="en-US" dirty="0" err="1"/>
              <a:t>pracovný</a:t>
            </a:r>
            <a:r>
              <a:rPr lang="en-US" dirty="0"/>
              <a:t> </a:t>
            </a:r>
            <a:r>
              <a:rPr lang="en-US" dirty="0" err="1"/>
              <a:t>inzerát</a:t>
            </a:r>
            <a:r>
              <a:rPr lang="en-US" dirty="0"/>
              <a:t> </a:t>
            </a:r>
            <a:r>
              <a:rPr lang="en-US" dirty="0" err="1"/>
              <a:t>nemal</a:t>
            </a:r>
            <a:r>
              <a:rPr lang="en-US" dirty="0"/>
              <a:t> </a:t>
            </a:r>
            <a:r>
              <a:rPr lang="en-US" dirty="0" err="1"/>
              <a:t>diskriminačné</a:t>
            </a:r>
            <a:r>
              <a:rPr lang="en-US" dirty="0"/>
              <a:t> </a:t>
            </a:r>
            <a:r>
              <a:rPr lang="en-US" dirty="0" err="1"/>
              <a:t>dopady</a:t>
            </a:r>
            <a:r>
              <a:rPr lang="en-US" dirty="0"/>
              <a:t>, </a:t>
            </a:r>
            <a:r>
              <a:rPr lang="en-US" dirty="0" err="1"/>
              <a:t>aké</a:t>
            </a:r>
            <a:r>
              <a:rPr lang="en-US" dirty="0"/>
              <a:t> </a:t>
            </a:r>
            <a:r>
              <a:rPr lang="en-US" dirty="0" err="1"/>
              <a:t>informácie</a:t>
            </a:r>
            <a:r>
              <a:rPr lang="en-US" dirty="0"/>
              <a:t> od </a:t>
            </a:r>
            <a:r>
              <a:rPr lang="en-US" dirty="0" err="1"/>
              <a:t>uchádzačov</a:t>
            </a:r>
            <a:r>
              <a:rPr lang="en-US" dirty="0"/>
              <a:t> a </a:t>
            </a:r>
            <a:r>
              <a:rPr lang="en-US" dirty="0" err="1"/>
              <a:t>uchádzačiek</a:t>
            </a:r>
            <a:r>
              <a:rPr lang="en-US" dirty="0"/>
              <a:t> </a:t>
            </a:r>
            <a:r>
              <a:rPr lang="en-US" dirty="0" err="1"/>
              <a:t>nemôžete</a:t>
            </a:r>
            <a:r>
              <a:rPr lang="en-US" dirty="0"/>
              <a:t> </a:t>
            </a:r>
            <a:r>
              <a:rPr lang="en-US" dirty="0" err="1"/>
              <a:t>požadovať</a:t>
            </a:r>
            <a:r>
              <a:rPr lang="en-US" dirty="0"/>
              <a:t> a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budete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zamestnávateľ</a:t>
            </a:r>
            <a:r>
              <a:rPr lang="en-US" dirty="0"/>
              <a:t> </a:t>
            </a:r>
            <a:r>
              <a:rPr lang="en-US" dirty="0" err="1"/>
              <a:t>postupovať</a:t>
            </a:r>
            <a:r>
              <a:rPr lang="en-US" dirty="0"/>
              <a:t> v </a:t>
            </a:r>
            <a:r>
              <a:rPr lang="en-US" dirty="0" err="1"/>
              <a:t>prípade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uchádzač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uchádzačka</a:t>
            </a:r>
            <a:r>
              <a:rPr lang="en-US" dirty="0"/>
              <a:t> o </a:t>
            </a:r>
            <a:r>
              <a:rPr lang="en-US" dirty="0" err="1"/>
              <a:t>pracovnú</a:t>
            </a:r>
            <a:r>
              <a:rPr lang="en-US" dirty="0"/>
              <a:t> </a:t>
            </a:r>
            <a:r>
              <a:rPr lang="en-US" dirty="0" err="1"/>
              <a:t>pozíciu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namietať</a:t>
            </a:r>
            <a:r>
              <a:rPr lang="en-US" dirty="0"/>
              <a:t> </a:t>
            </a:r>
            <a:r>
              <a:rPr lang="en-US" dirty="0" err="1"/>
              <a:t>diskrimináciu</a:t>
            </a:r>
            <a:r>
              <a:rPr lang="en-US" dirty="0"/>
              <a:t> v </a:t>
            </a:r>
            <a:r>
              <a:rPr lang="en-US" dirty="0" err="1"/>
              <a:t>prístupe</a:t>
            </a:r>
            <a:r>
              <a:rPr lang="en-US" dirty="0"/>
              <a:t> k </a:t>
            </a:r>
            <a:r>
              <a:rPr lang="en-US" dirty="0" err="1"/>
              <a:t>zamestnaniu</a:t>
            </a:r>
            <a:r>
              <a:rPr lang="en-US" dirty="0"/>
              <a:t>.</a:t>
            </a:r>
          </a:p>
          <a:p>
            <a:pPr marL="228600" indent="-228600">
              <a:buAutoNum type="arabicPeriod"/>
            </a:pPr>
            <a:r>
              <a:rPr lang="en-US" dirty="0" err="1"/>
              <a:t>Všetci</a:t>
            </a:r>
            <a:r>
              <a:rPr lang="en-US" dirty="0"/>
              <a:t> </a:t>
            </a:r>
            <a:r>
              <a:rPr lang="en-US" dirty="0" err="1"/>
              <a:t>zamestnanci</a:t>
            </a:r>
            <a:r>
              <a:rPr lang="en-US" dirty="0"/>
              <a:t> a </a:t>
            </a:r>
            <a:r>
              <a:rPr lang="en-US" dirty="0" err="1"/>
              <a:t>zamestnankyne</a:t>
            </a:r>
            <a:r>
              <a:rPr lang="en-US" dirty="0"/>
              <a:t> </a:t>
            </a:r>
            <a:r>
              <a:rPr lang="en-US" dirty="0" err="1"/>
              <a:t>participujúci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výberovom</a:t>
            </a:r>
            <a:r>
              <a:rPr lang="en-US" dirty="0"/>
              <a:t> </a:t>
            </a:r>
            <a:r>
              <a:rPr lang="en-US" dirty="0" err="1"/>
              <a:t>procese</a:t>
            </a:r>
            <a:r>
              <a:rPr lang="en-US" dirty="0"/>
              <a:t> by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/>
              <a:t>vedieť</a:t>
            </a:r>
            <a:r>
              <a:rPr lang="en-US" dirty="0"/>
              <a:t> </a:t>
            </a:r>
            <a:r>
              <a:rPr lang="en-US" dirty="0" err="1"/>
              <a:t>správne</a:t>
            </a:r>
            <a:r>
              <a:rPr lang="en-US" dirty="0"/>
              <a:t> </a:t>
            </a:r>
            <a:r>
              <a:rPr lang="en-US" dirty="0" err="1"/>
              <a:t>aplikovať</a:t>
            </a:r>
            <a:r>
              <a:rPr lang="en-US" dirty="0"/>
              <a:t> </a:t>
            </a:r>
            <a:r>
              <a:rPr lang="en-US" dirty="0" err="1"/>
              <a:t>interné</a:t>
            </a:r>
            <a:r>
              <a:rPr lang="en-US" dirty="0"/>
              <a:t> </a:t>
            </a:r>
            <a:r>
              <a:rPr lang="en-US" dirty="0" err="1"/>
              <a:t>politiky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prevenciu</a:t>
            </a:r>
            <a:r>
              <a:rPr lang="en-US" dirty="0"/>
              <a:t> </a:t>
            </a:r>
            <a:r>
              <a:rPr lang="en-US" dirty="0" err="1"/>
              <a:t>diskriminácie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prijímaní</a:t>
            </a:r>
            <a:r>
              <a:rPr lang="en-US" dirty="0"/>
              <a:t> </a:t>
            </a:r>
            <a:r>
              <a:rPr lang="en-US" dirty="0" err="1"/>
              <a:t>zamestnancov</a:t>
            </a:r>
            <a:r>
              <a:rPr lang="en-US" dirty="0"/>
              <a:t>. </a:t>
            </a:r>
            <a:r>
              <a:rPr lang="en-US" dirty="0" err="1"/>
              <a:t>Pravidelne</a:t>
            </a:r>
            <a:r>
              <a:rPr lang="en-US" dirty="0"/>
              <a:t> ich v </a:t>
            </a:r>
            <a:r>
              <a:rPr lang="en-US" dirty="0" err="1"/>
              <a:t>tejto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preškoľujte</a:t>
            </a:r>
            <a:r>
              <a:rPr lang="en-US" dirty="0"/>
              <a:t> a </a:t>
            </a:r>
            <a:r>
              <a:rPr lang="en-US" dirty="0" err="1"/>
              <a:t>zabezpečte</a:t>
            </a:r>
            <a:r>
              <a:rPr lang="en-US" dirty="0"/>
              <a:t> </a:t>
            </a:r>
            <a:r>
              <a:rPr lang="en-US" dirty="0" err="1"/>
              <a:t>školenie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pre </a:t>
            </a:r>
            <a:r>
              <a:rPr lang="en-US" dirty="0" err="1"/>
              <a:t>nových</a:t>
            </a:r>
            <a:r>
              <a:rPr lang="en-US" dirty="0"/>
              <a:t> </a:t>
            </a:r>
            <a:r>
              <a:rPr lang="en-US" dirty="0" err="1"/>
              <a:t>zamestnancov</a:t>
            </a:r>
            <a:r>
              <a:rPr lang="en-US" dirty="0"/>
              <a:t>.</a:t>
            </a:r>
          </a:p>
          <a:p>
            <a:pPr marL="228600" indent="-228600">
              <a:buAutoNum type="arabicPeriod"/>
            </a:pPr>
            <a:r>
              <a:rPr lang="en-US" dirty="0" err="1"/>
              <a:t>Personálne</a:t>
            </a:r>
            <a:r>
              <a:rPr lang="en-US" dirty="0"/>
              <a:t> </a:t>
            </a:r>
            <a:r>
              <a:rPr lang="en-US" dirty="0" err="1"/>
              <a:t>agentúry</a:t>
            </a:r>
            <a:r>
              <a:rPr lang="en-US" dirty="0"/>
              <a:t> (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iné</a:t>
            </a:r>
            <a:r>
              <a:rPr lang="en-US" dirty="0"/>
              <a:t> </a:t>
            </a:r>
            <a:r>
              <a:rPr lang="en-US" dirty="0" err="1"/>
              <a:t>subjekty</a:t>
            </a:r>
            <a:r>
              <a:rPr lang="en-US" dirty="0"/>
              <a:t>), s </a:t>
            </a:r>
            <a:r>
              <a:rPr lang="en-US" dirty="0" err="1"/>
              <a:t>ktorými</a:t>
            </a:r>
            <a:r>
              <a:rPr lang="en-US" dirty="0"/>
              <a:t> </a:t>
            </a:r>
            <a:r>
              <a:rPr lang="en-US" dirty="0" err="1"/>
              <a:t>spolupracujete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výberovom</a:t>
            </a:r>
            <a:r>
              <a:rPr lang="en-US" dirty="0"/>
              <a:t> </a:t>
            </a:r>
            <a:r>
              <a:rPr lang="en-US" dirty="0" err="1"/>
              <a:t>procese</a:t>
            </a:r>
            <a:r>
              <a:rPr lang="en-US" dirty="0"/>
              <a:t>, </a:t>
            </a:r>
            <a:r>
              <a:rPr lang="en-US" dirty="0" err="1"/>
              <a:t>informujte</a:t>
            </a:r>
            <a:r>
              <a:rPr lang="en-US" dirty="0"/>
              <a:t> o </a:t>
            </a:r>
            <a:r>
              <a:rPr lang="en-US" dirty="0" err="1"/>
              <a:t>vašich</a:t>
            </a:r>
            <a:r>
              <a:rPr lang="en-US" dirty="0"/>
              <a:t> </a:t>
            </a:r>
            <a:r>
              <a:rPr lang="en-US" dirty="0" err="1"/>
              <a:t>interných</a:t>
            </a:r>
            <a:r>
              <a:rPr lang="en-US" dirty="0"/>
              <a:t> </a:t>
            </a:r>
            <a:r>
              <a:rPr lang="en-US" dirty="0" err="1"/>
              <a:t>politikách</a:t>
            </a:r>
            <a:r>
              <a:rPr lang="en-US" dirty="0"/>
              <a:t> a </a:t>
            </a:r>
            <a:r>
              <a:rPr lang="en-US" dirty="0" err="1"/>
              <a:t>jasne</a:t>
            </a:r>
            <a:r>
              <a:rPr lang="en-US" dirty="0"/>
              <a:t> </a:t>
            </a:r>
            <a:r>
              <a:rPr lang="en-US" dirty="0" err="1"/>
              <a:t>formulujte</a:t>
            </a:r>
            <a:r>
              <a:rPr lang="en-US" dirty="0"/>
              <a:t> </a:t>
            </a:r>
            <a:r>
              <a:rPr lang="en-US" dirty="0" err="1"/>
              <a:t>požiadavku</a:t>
            </a:r>
            <a:r>
              <a:rPr lang="en-US" dirty="0"/>
              <a:t> </a:t>
            </a:r>
            <a:r>
              <a:rPr lang="en-US" dirty="0" err="1"/>
              <a:t>rovného</a:t>
            </a:r>
            <a:r>
              <a:rPr lang="en-US" dirty="0"/>
              <a:t> </a:t>
            </a:r>
            <a:r>
              <a:rPr lang="en-US" dirty="0" err="1"/>
              <a:t>zaobchádzania</a:t>
            </a:r>
            <a:r>
              <a:rPr lang="en-US" dirty="0"/>
              <a:t> v </a:t>
            </a:r>
            <a:r>
              <a:rPr lang="en-US" dirty="0" err="1"/>
              <a:t>prístupe</a:t>
            </a:r>
            <a:r>
              <a:rPr lang="en-US" dirty="0"/>
              <a:t> k </a:t>
            </a:r>
            <a:r>
              <a:rPr lang="en-US" dirty="0" err="1"/>
              <a:t>pracovnej</a:t>
            </a:r>
            <a:r>
              <a:rPr lang="en-US" dirty="0"/>
              <a:t> </a:t>
            </a:r>
            <a:r>
              <a:rPr lang="en-US" dirty="0" err="1"/>
              <a:t>pozícii</a:t>
            </a:r>
            <a:r>
              <a:rPr lang="en-US" dirty="0"/>
              <a:t>, </a:t>
            </a:r>
            <a:r>
              <a:rPr lang="en-US" dirty="0" err="1"/>
              <a:t>ktorú</a:t>
            </a:r>
            <a:r>
              <a:rPr lang="en-US" dirty="0"/>
              <a:t> </a:t>
            </a:r>
            <a:r>
              <a:rPr lang="en-US" dirty="0" err="1"/>
              <a:t>obsadzujete</a:t>
            </a:r>
            <a:r>
              <a:rPr lang="en-US" dirty="0"/>
              <a:t>.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1779E-BFFE-5D46-A522-6633384D8CE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58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Avšak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v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administratívnej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praxi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je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národnosť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(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niekedy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nesprávne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prekladaná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do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angličtinu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ako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Graphik"/>
              </a:rPr>
              <a:t>nationality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)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väčšinou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spájaná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so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skupinou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ľudí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hovoriacich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osobitným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spoločným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jazykom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majúcich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spoločné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vedomie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historickej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identity a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často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udržujúcich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vzťahy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s „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materským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národom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“ v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inom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štáte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.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Etnicita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je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zvyčajne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chápaná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ako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charakteristika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, v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ktorej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dominujú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prvky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kultúrnych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zvykov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a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sociálne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aspekty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niekedy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kombinované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s „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rasou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“ (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farbou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pleti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),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ako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napríklad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v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prípade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Rómov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alebo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nových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migrujúcich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menšín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1779E-BFFE-5D46-A522-6633384D8C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58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PRÍKLAD Ak </a:t>
            </a:r>
            <a:r>
              <a:rPr lang="en-US" dirty="0" err="1"/>
              <a:t>sa</a:t>
            </a:r>
            <a:r>
              <a:rPr lang="en-US" dirty="0"/>
              <a:t> o </a:t>
            </a:r>
            <a:r>
              <a:rPr lang="en-US" dirty="0" err="1"/>
              <a:t>prácu</a:t>
            </a:r>
            <a:r>
              <a:rPr lang="en-US" dirty="0"/>
              <a:t> </a:t>
            </a:r>
            <a:r>
              <a:rPr lang="en-US" dirty="0" err="1"/>
              <a:t>uchádza</a:t>
            </a:r>
            <a:r>
              <a:rPr lang="en-US" dirty="0"/>
              <a:t> </a:t>
            </a:r>
            <a:r>
              <a:rPr lang="en-US" dirty="0" err="1"/>
              <a:t>moslimská</a:t>
            </a:r>
            <a:r>
              <a:rPr lang="en-US" dirty="0"/>
              <a:t> </a:t>
            </a:r>
            <a:r>
              <a:rPr lang="en-US" dirty="0" err="1"/>
              <a:t>osoba</a:t>
            </a:r>
            <a:r>
              <a:rPr lang="en-US" dirty="0"/>
              <a:t> s </a:t>
            </a:r>
            <a:r>
              <a:rPr lang="en-US" dirty="0" err="1"/>
              <a:t>tou</a:t>
            </a:r>
            <a:r>
              <a:rPr lang="en-US" dirty="0"/>
              <a:t> </a:t>
            </a:r>
            <a:r>
              <a:rPr lang="en-US" dirty="0" err="1"/>
              <a:t>najlepšou</a:t>
            </a:r>
            <a:r>
              <a:rPr lang="en-US" dirty="0"/>
              <a:t> </a:t>
            </a:r>
            <a:r>
              <a:rPr lang="en-US" dirty="0" err="1"/>
              <a:t>kvalifikáciou</a:t>
            </a:r>
            <a:r>
              <a:rPr lang="en-US" dirty="0"/>
              <a:t>, bolo by </a:t>
            </a:r>
            <a:r>
              <a:rPr lang="en-US" dirty="0" err="1"/>
              <a:t>diskriminačné</a:t>
            </a:r>
            <a:r>
              <a:rPr lang="en-US" dirty="0"/>
              <a:t> </a:t>
            </a:r>
            <a:r>
              <a:rPr lang="en-US" dirty="0" err="1"/>
              <a:t>neprijať</a:t>
            </a:r>
            <a:r>
              <a:rPr lang="en-US" dirty="0"/>
              <a:t> </a:t>
            </a:r>
            <a:r>
              <a:rPr lang="en-US" dirty="0" err="1"/>
              <a:t>ju</a:t>
            </a:r>
            <a:r>
              <a:rPr lang="en-US" dirty="0"/>
              <a:t> </a:t>
            </a:r>
            <a:r>
              <a:rPr lang="en-US" dirty="0" err="1"/>
              <a:t>len</a:t>
            </a:r>
            <a:r>
              <a:rPr lang="en-US" dirty="0"/>
              <a:t> z toho </a:t>
            </a:r>
            <a:r>
              <a:rPr lang="en-US" dirty="0" err="1"/>
              <a:t>dôvodu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zamestnávateľ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domnieva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by </a:t>
            </a:r>
            <a:r>
              <a:rPr lang="en-US" dirty="0" err="1"/>
              <a:t>nezapadla</a:t>
            </a:r>
            <a:r>
              <a:rPr lang="en-US" dirty="0"/>
              <a:t> </a:t>
            </a:r>
            <a:r>
              <a:rPr lang="en-US" dirty="0" err="1"/>
              <a:t>dobre</a:t>
            </a:r>
            <a:r>
              <a:rPr lang="en-US" dirty="0"/>
              <a:t> do </a:t>
            </a:r>
            <a:r>
              <a:rPr lang="en-US" dirty="0" err="1"/>
              <a:t>prevažne</a:t>
            </a:r>
            <a:r>
              <a:rPr lang="en-US" dirty="0"/>
              <a:t> </a:t>
            </a:r>
            <a:r>
              <a:rPr lang="en-US" dirty="0" err="1"/>
              <a:t>kresťanského</a:t>
            </a:r>
            <a:r>
              <a:rPr lang="en-US" dirty="0"/>
              <a:t> </a:t>
            </a:r>
            <a:r>
              <a:rPr lang="en-US" dirty="0" err="1"/>
              <a:t>prostredia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pracovisku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Na </a:t>
            </a:r>
            <a:r>
              <a:rPr lang="en-US" dirty="0" err="1"/>
              <a:t>druhej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, </a:t>
            </a:r>
            <a:r>
              <a:rPr lang="en-US" dirty="0" err="1"/>
              <a:t>neprijatie</a:t>
            </a:r>
            <a:r>
              <a:rPr lang="en-US" dirty="0"/>
              <a:t> </a:t>
            </a:r>
            <a:r>
              <a:rPr lang="en-US" dirty="0" err="1"/>
              <a:t>osoby</a:t>
            </a:r>
            <a:r>
              <a:rPr lang="en-US" dirty="0"/>
              <a:t> z </a:t>
            </a:r>
            <a:r>
              <a:rPr lang="en-US" dirty="0" err="1"/>
              <a:t>kresťanskej</a:t>
            </a:r>
            <a:r>
              <a:rPr lang="en-US" dirty="0"/>
              <a:t> </a:t>
            </a:r>
            <a:r>
              <a:rPr lang="en-US" dirty="0" err="1"/>
              <a:t>komunity</a:t>
            </a:r>
            <a:r>
              <a:rPr lang="en-US" dirty="0"/>
              <a:t>, </a:t>
            </a:r>
            <a:r>
              <a:rPr lang="en-US" dirty="0" err="1"/>
              <a:t>ktorá</a:t>
            </a:r>
            <a:r>
              <a:rPr lang="en-US" dirty="0"/>
              <a:t> je </a:t>
            </a:r>
            <a:r>
              <a:rPr lang="en-US" dirty="0" err="1"/>
              <a:t>známa</a:t>
            </a:r>
            <a:r>
              <a:rPr lang="en-US" dirty="0"/>
              <a:t> pre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radikálne</a:t>
            </a:r>
            <a:r>
              <a:rPr lang="en-US" dirty="0"/>
              <a:t> </a:t>
            </a:r>
            <a:r>
              <a:rPr lang="en-US" dirty="0" err="1"/>
              <a:t>názory</a:t>
            </a:r>
            <a:r>
              <a:rPr lang="en-US" dirty="0"/>
              <a:t> do </a:t>
            </a:r>
            <a:r>
              <a:rPr lang="en-US" dirty="0" err="1"/>
              <a:t>služby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recepciu</a:t>
            </a:r>
            <a:r>
              <a:rPr lang="en-US" dirty="0"/>
              <a:t> </a:t>
            </a:r>
            <a:r>
              <a:rPr lang="en-US" dirty="0" err="1"/>
              <a:t>hotela</a:t>
            </a:r>
            <a:r>
              <a:rPr lang="en-US" dirty="0"/>
              <a:t> z </a:t>
            </a:r>
            <a:r>
              <a:rPr lang="en-US" dirty="0" err="1"/>
              <a:t>dôvodu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odmieta</a:t>
            </a:r>
            <a:r>
              <a:rPr lang="en-US" dirty="0"/>
              <a:t> </a:t>
            </a:r>
            <a:r>
              <a:rPr lang="en-US" dirty="0" err="1"/>
              <a:t>ubytovať</a:t>
            </a:r>
            <a:r>
              <a:rPr lang="en-US" dirty="0"/>
              <a:t> </a:t>
            </a:r>
            <a:r>
              <a:rPr lang="en-US" dirty="0" err="1"/>
              <a:t>nezosobášené</a:t>
            </a:r>
            <a:r>
              <a:rPr lang="en-US" dirty="0"/>
              <a:t> </a:t>
            </a:r>
            <a:r>
              <a:rPr lang="en-US" dirty="0" err="1"/>
              <a:t>páry</a:t>
            </a:r>
            <a:r>
              <a:rPr lang="en-US" dirty="0"/>
              <a:t>, </a:t>
            </a:r>
            <a:r>
              <a:rPr lang="en-US" dirty="0" err="1"/>
              <a:t>nemusí</a:t>
            </a:r>
            <a:r>
              <a:rPr lang="en-US" dirty="0"/>
              <a:t> </a:t>
            </a:r>
            <a:r>
              <a:rPr lang="en-US" dirty="0" err="1"/>
              <a:t>byť</a:t>
            </a:r>
            <a:r>
              <a:rPr lang="en-US" dirty="0"/>
              <a:t> </a:t>
            </a:r>
            <a:r>
              <a:rPr lang="en-US" dirty="0" err="1"/>
              <a:t>považované</a:t>
            </a:r>
            <a:r>
              <a:rPr lang="en-US" dirty="0"/>
              <a:t> za </a:t>
            </a:r>
            <a:r>
              <a:rPr lang="en-US" dirty="0" err="1"/>
              <a:t>diskrimináciu</a:t>
            </a:r>
            <a:r>
              <a:rPr lang="en-US" dirty="0"/>
              <a:t>, </a:t>
            </a:r>
            <a:r>
              <a:rPr lang="en-US" dirty="0" err="1"/>
              <a:t>keďže</a:t>
            </a:r>
            <a:r>
              <a:rPr lang="en-US" dirty="0"/>
              <a:t> </a:t>
            </a:r>
            <a:r>
              <a:rPr lang="en-US" dirty="0" err="1"/>
              <a:t>existujú</a:t>
            </a:r>
            <a:r>
              <a:rPr lang="en-US" dirty="0"/>
              <a:t> </a:t>
            </a:r>
            <a:r>
              <a:rPr lang="en-US" dirty="0" err="1"/>
              <a:t>oprávnené</a:t>
            </a:r>
            <a:r>
              <a:rPr lang="en-US" dirty="0"/>
              <a:t> </a:t>
            </a:r>
            <a:r>
              <a:rPr lang="en-US" dirty="0" err="1"/>
              <a:t>dôvody</a:t>
            </a:r>
            <a:r>
              <a:rPr lang="en-US" dirty="0"/>
              <a:t> pre </a:t>
            </a:r>
            <a:r>
              <a:rPr lang="en-US" dirty="0" err="1"/>
              <a:t>neprijatie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1779E-BFFE-5D46-A522-6633384D8C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99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u="none" strike="noStrike" dirty="0">
                <a:solidFill>
                  <a:srgbClr val="007BC3"/>
                </a:solidFill>
                <a:effectLst/>
                <a:latin typeface="Arial" panose="020B0604020202020204" pitchFamily="34" charset="0"/>
                <a:hlinkClick r:id="rId3"/>
              </a:rPr>
              <a:t>Zákonník práce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 v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súčasnosti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umožňuje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skúšobnej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dobe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prepustiť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akúkoľvek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zamestnankyňu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alebo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zamestnanca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„z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akéhokoľvek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dôvodu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alebo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bez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uvedenia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dôvodu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“. </a:t>
            </a:r>
            <a:r>
              <a:rPr lang="en-US" b="1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Mnohí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zamestnávatelia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keď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sa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o </a:t>
            </a:r>
            <a:r>
              <a:rPr lang="en-US" b="1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tehotenstve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pracovníčok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dozvedia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zneužívajú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túto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formuláciu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aj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prepustenie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tehotných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žien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 V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praxi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sa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tak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deje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často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čo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pravidelne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upozorňuje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aj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Slovenské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národné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stredisko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pre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ľudské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práva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),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hoci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uvedené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ustanovenie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zákonníka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žiadnom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prípade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prepúšťanie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z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diskriminačného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dôvodu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neumožňuje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. V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prípade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tehotných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žien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takýmto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diskriminačným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dôvodom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ich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tehotenstvo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pohlavie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Medzinárodné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dohovory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ústava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ďalšie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právne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normy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SR,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napr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. od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roku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2004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aj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osobitný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antidiskriminačný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zákon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diskrimináciu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zakazujú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. „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Prepustené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ženy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sa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spätne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svojich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práv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fakticky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nedomôžu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Niet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pritom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rozumného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dôvodu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prečo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by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zamestnávatelia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pri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organizovaní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práce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nemali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zohľadniť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tehotenstvo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žien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bez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negatívnych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následkov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ženy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svoj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podnik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keď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dokážu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riešiť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iné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dokonca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oveľa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zložitejšie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nepredvídateľnejšie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pracovné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výpadky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mužov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bez toho, aby ich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prepustili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. Je to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vec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systematického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riadenia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organizácie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manažérskych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zručností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Žiadna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vláda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Slovensku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však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doteraz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nedokázala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takéto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prípady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eliminovať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Pritom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už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od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roku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1992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platí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smernica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EÚ,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ktorá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členským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štátom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prikazuje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zabezpečiť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aby </a:t>
            </a:r>
            <a:r>
              <a:rPr lang="en-US" b="1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tehotné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ženy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nemohli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byť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zo </a:t>
            </a:r>
            <a:r>
              <a:rPr lang="en-US" b="1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zamestnania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prepúšťané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z </a:t>
            </a:r>
            <a:r>
              <a:rPr lang="en-US" b="1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iných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ako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vážnych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dôvodov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. Tieto </a:t>
            </a:r>
            <a:r>
              <a:rPr lang="en-US" b="1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dôvody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nesmú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súvisieť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s ich </a:t>
            </a:r>
            <a:r>
              <a:rPr lang="en-US" b="1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tehotenstvom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b="1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zamestnávatelia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musia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prepustenie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tehotných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žien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vždy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písomne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odôvodniť</a:t>
            </a:r>
            <a:r>
              <a:rPr lang="en-US" b="1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 Je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načase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aj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nás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naplno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zaviesť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do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praxe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základné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ľudskoprávne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princípy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napríklad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dôsledným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uplatňovaním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smerníc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EÚ,“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uviedla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1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Janka</a:t>
            </a:r>
            <a:r>
              <a:rPr lang="en-US" b="0" i="1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Debrecéniová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právna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expertka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združenia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none" strike="noStrike" dirty="0">
                <a:solidFill>
                  <a:srgbClr val="007BC3"/>
                </a:solidFill>
                <a:effectLst/>
                <a:latin typeface="Arial" panose="020B0604020202020204" pitchFamily="34" charset="0"/>
                <a:hlinkClick r:id="rId4"/>
              </a:rPr>
              <a:t>Občan, demokracia a zodpovednosť</a:t>
            </a:r>
            <a:r>
              <a:rPr lang="en-US" b="0" i="0" u="none" strike="noStrike" dirty="0">
                <a:solidFill>
                  <a:srgbClr val="363E3F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1779E-BFFE-5D46-A522-6633384D8C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20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u="none" strike="noStrike" cap="all" dirty="0">
                <a:solidFill>
                  <a:srgbClr val="01ACD2"/>
                </a:solidFill>
                <a:effectLst/>
                <a:latin typeface="Graphik"/>
              </a:rPr>
              <a:t>PRÍKLAD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 K 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diskriminácii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z 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dôvodu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zdravotného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postihnutia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môže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dôjsť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v 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prípadoch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,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keď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zamestnávateľ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odmietne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zamestnať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osobu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na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vozíku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pod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zámienkou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,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že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ostatní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zamestnanci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si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neželajú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vidieť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na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pracovisku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osobu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na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vozíku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.</a:t>
            </a: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V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oblasti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zamestnávania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však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môžu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existovať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  <a:hlinkClick r:id="rId3"/>
              </a:rPr>
              <a:t>výnimky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keď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rozdielne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zaobchádzanie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z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dôvodu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zdravotného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postihnutia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môže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byť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objektívne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a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rozumne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zdôvodnené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legitímnym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cieľom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. </a:t>
            </a:r>
          </a:p>
          <a:p>
            <a:pPr algn="l"/>
            <a:r>
              <a:rPr lang="en-US" b="0" i="0" u="none" strike="noStrike" cap="all" dirty="0">
                <a:solidFill>
                  <a:srgbClr val="01ACD2"/>
                </a:solidFill>
                <a:effectLst/>
                <a:latin typeface="Graphik"/>
              </a:rPr>
              <a:t>PRÍKLAD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 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Pri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výkone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určitých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povolaní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sa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môžu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vyžadovať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určité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fyzické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predpoklady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,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napríklad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pri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práci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na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stavbe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.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Také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práce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nemôžu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byť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vykonávané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pracovníkom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na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vozíčku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.</a:t>
            </a:r>
          </a:p>
          <a:p>
            <a:pPr algn="l"/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Existujú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však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určité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situácie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keď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je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zamestnávateľ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povinný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prijať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  <a:hlinkClick r:id="rId4"/>
              </a:rPr>
              <a:t>určité opatrenia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ktoré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uľahčia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osobám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so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zdravotným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postihnutím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prístup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k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zamestnaniu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alebo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výkon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určitej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činnosti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v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zamestnaní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. (V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angličtine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sa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to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nazýva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Graphik"/>
              </a:rPr>
              <a:t>reasonable accommodation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čiže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primerané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prispôsobenie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pracovných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podmienok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1779E-BFFE-5D46-A522-6633384D8C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28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u="none" strike="noStrike" cap="all" dirty="0">
                <a:solidFill>
                  <a:srgbClr val="01ACD2"/>
                </a:solidFill>
                <a:effectLst/>
                <a:latin typeface="Graphik"/>
              </a:rPr>
              <a:t>PRÍKLAD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 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Pracovný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inzerát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oznamujúci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nábor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mladých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a 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atraktívnych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čašníčok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,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alebo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odradzujúci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osoby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staršie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ako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50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rokov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od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uchádzania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sa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o 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danú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pracovnú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pozíciu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, je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diskriminačný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. Ak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zamestnávateľ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neposkytuje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odborné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vzdelávanie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a 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prípravu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na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pracovisku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pracovníkom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či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pracovníčkam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starším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ako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55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rokov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,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alebo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preto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,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že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sú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blízko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dôchodkového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veku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,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môže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to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byť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kvalifikované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ako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diskriminácia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.</a:t>
            </a: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V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oblasti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zamestnávania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však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môžu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existovať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  <a:hlinkClick r:id="rId3"/>
              </a:rPr>
              <a:t>výnimky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keď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rozdielne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zaobchádzanie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z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dôvodu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veku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môže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byť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objektívne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a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rozumne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zdôvodnené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legitímnym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cieľom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. </a:t>
            </a:r>
          </a:p>
          <a:p>
            <a:pPr algn="l"/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Rôzne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výnimky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vzťahujúce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sa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k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veku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môžu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byť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uplatnené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tiež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 v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Graphik"/>
              </a:rPr>
              <a:t>oblasti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  <a:hlinkClick r:id="rId4"/>
              </a:rPr>
              <a:t>prístupu k tovarom a službám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Graphik"/>
              </a:rPr>
              <a:t>. </a:t>
            </a:r>
          </a:p>
          <a:p>
            <a:pPr algn="l"/>
            <a:r>
              <a:rPr lang="en-US" b="0" i="0" u="none" strike="noStrike" cap="all" dirty="0">
                <a:solidFill>
                  <a:srgbClr val="01ACD2"/>
                </a:solidFill>
                <a:effectLst/>
                <a:latin typeface="Graphik"/>
              </a:rPr>
              <a:t>PRÍKLAD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 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Pri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tvorbe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verejných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politík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na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štátnej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úrovni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je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bežnou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praxou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zakázať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prístup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k 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určitým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tovarom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a 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službám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mladým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ľuďom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do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určitého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veku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,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najčastejšie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ide o 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vekovú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hranicu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18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rokov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.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Napríklad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vo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väčšine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krajín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,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vrátane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Slovenska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,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mladým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ľuďom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pod 18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rokov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veku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je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zakázané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predávať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alkoholické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nápoje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a 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tabakové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výrobky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,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alebo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navštevovať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nočné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kluby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.</a:t>
            </a:r>
            <a:endParaRPr lang="en-US" b="0" i="0" u="none" strike="noStrike" dirty="0">
              <a:solidFill>
                <a:srgbClr val="000000"/>
              </a:solidFill>
              <a:effectLst/>
              <a:latin typeface="Graphik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1779E-BFFE-5D46-A522-6633384D8C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68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Analýzy</a:t>
            </a:r>
            <a:r>
              <a:rPr lang="en-US" dirty="0"/>
              <a:t> </a:t>
            </a:r>
            <a:r>
              <a:rPr lang="en-US" dirty="0" err="1"/>
              <a:t>ukazujú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realita</a:t>
            </a:r>
            <a:r>
              <a:rPr lang="en-US" dirty="0"/>
              <a:t> je v </a:t>
            </a:r>
            <a:r>
              <a:rPr lang="en-US" dirty="0" err="1"/>
              <a:t>mnohých</a:t>
            </a:r>
            <a:r>
              <a:rPr lang="en-US" dirty="0"/>
              <a:t> </a:t>
            </a:r>
            <a:r>
              <a:rPr lang="en-US" dirty="0" err="1"/>
              <a:t>prípadoch</a:t>
            </a:r>
            <a:r>
              <a:rPr lang="en-US" dirty="0"/>
              <a:t> </a:t>
            </a:r>
            <a:r>
              <a:rPr lang="en-US" dirty="0" err="1"/>
              <a:t>iná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PRÍKLAD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Diskrimináciou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v 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kontexte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pracovnoprávnych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vzťahov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je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napríklad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situácia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,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keď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je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osoba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odmietnutá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pri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uchádzaní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sa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o 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zamestnaníe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na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pracovnom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pohovore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výlučne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z 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dôvodu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jej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sexuálnej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orientácie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, bez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ohľadu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na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skutočnosť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,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že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je zo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zúčastnených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najviac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kvalifikovaná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.  V 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kontexte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prístupu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k 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službám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je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napríklad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diskriminačné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odmietnuť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vstup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do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nočného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gej-klubu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heterosexuálnemu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návštevníkovi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,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alebo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odmietnuť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prenajatie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bytu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záujemcovi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alebo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záujemkyni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  z 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dôvodu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jeho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alebo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jej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sexuálnej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orientácie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. K 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diskriminácii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môže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dôjsť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aj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v 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situáciách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,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ak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osoba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nahlási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,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že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je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obeťou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násilného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útoku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proti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nej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z 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dôvodu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jej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sexuálnej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orientácie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a 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polícia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odmietne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prípad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vyšetrovať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. 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1779E-BFFE-5D46-A522-6633384D8C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29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Analýzy</a:t>
            </a:r>
            <a:r>
              <a:rPr lang="en-US" dirty="0"/>
              <a:t> </a:t>
            </a:r>
            <a:r>
              <a:rPr lang="en-US" dirty="0" err="1"/>
              <a:t>ukazujú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realita</a:t>
            </a:r>
            <a:r>
              <a:rPr lang="en-US" dirty="0"/>
              <a:t> je v </a:t>
            </a:r>
            <a:r>
              <a:rPr lang="en-US" dirty="0" err="1"/>
              <a:t>mnohých</a:t>
            </a:r>
            <a:r>
              <a:rPr lang="en-US" dirty="0"/>
              <a:t> </a:t>
            </a:r>
            <a:r>
              <a:rPr lang="en-US" dirty="0" err="1"/>
              <a:t>prípadoch</a:t>
            </a:r>
            <a:r>
              <a:rPr lang="en-US" dirty="0"/>
              <a:t> </a:t>
            </a:r>
            <a:r>
              <a:rPr lang="en-US" dirty="0" err="1"/>
              <a:t>iná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PRÍKLAD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Diskrimináciou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v 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kontexte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pracovnoprávnych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vzťahov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je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napríklad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situácia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,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keď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je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osoba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odmietnutá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pri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uchádzaní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sa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o 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zamestnaníe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na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pracovnom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pohovore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výlučne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z 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dôvodu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jej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sexuálnej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orientácie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, bez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ohľadu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na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skutočnosť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,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že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je zo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zúčastnených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najviac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kvalifikovaná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.  V 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kontexte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prístupu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k 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službám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je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napríklad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diskriminačné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odmietnuť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vstup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do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nočného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gej-klubu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heterosexuálnemu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návštevníkovi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,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alebo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odmietnuť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prenajatie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bytu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záujemcovi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alebo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záujemkyni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  z 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dôvodu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jeho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alebo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jej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sexuálnej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orientácie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. K 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diskriminácii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môže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dôjsť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aj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v 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situáciách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,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ak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osoba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nahlási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,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že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je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obeťou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násilného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útoku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proti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nej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z 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dôvodu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jej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sexuálnej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orientácie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a 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polícia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odmietne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prípad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 </a:t>
            </a:r>
            <a:r>
              <a:rPr lang="en-US" b="0" i="0" u="none" strike="noStrike" dirty="0" err="1">
                <a:solidFill>
                  <a:srgbClr val="8F8F8F"/>
                </a:solidFill>
                <a:effectLst/>
                <a:latin typeface="Graphik"/>
              </a:rPr>
              <a:t>vyšetrovať</a:t>
            </a:r>
            <a:r>
              <a:rPr lang="en-US" b="0" i="0" u="none" strike="noStrike" dirty="0">
                <a:solidFill>
                  <a:srgbClr val="8F8F8F"/>
                </a:solidFill>
                <a:effectLst/>
                <a:latin typeface="Graphik"/>
              </a:rPr>
              <a:t>. 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1779E-BFFE-5D46-A522-6633384D8C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22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7326-85A3-FB48-AAC0-6BD845FC482C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0A53BC45-40C9-4F48-A75E-4392C9615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4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7326-85A3-FB48-AAC0-6BD845FC482C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BC45-40C9-4F48-A75E-4392C9615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8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7326-85A3-FB48-AAC0-6BD845FC482C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BC45-40C9-4F48-A75E-4392C9615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5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7326-85A3-FB48-AAC0-6BD845FC482C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BC45-40C9-4F48-A75E-4392C9615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8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0017326-85A3-FB48-AAC0-6BD845FC482C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A53BC45-40C9-4F48-A75E-4392C9615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8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7326-85A3-FB48-AAC0-6BD845FC482C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BC45-40C9-4F48-A75E-4392C9615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8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7326-85A3-FB48-AAC0-6BD845FC482C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BC45-40C9-4F48-A75E-4392C9615F1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53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7326-85A3-FB48-AAC0-6BD845FC482C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BC45-40C9-4F48-A75E-4392C9615F1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890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7326-85A3-FB48-AAC0-6BD845FC482C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BC45-40C9-4F48-A75E-4392C9615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6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7326-85A3-FB48-AAC0-6BD845FC482C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BC45-40C9-4F48-A75E-4392C9615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1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7326-85A3-FB48-AAC0-6BD845FC482C}" type="datetimeFigureOut">
              <a:rPr lang="en-US" smtClean="0"/>
              <a:t>11/23/2023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BC45-40C9-4F48-A75E-4392C9615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5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0017326-85A3-FB48-AAC0-6BD845FC482C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0A53BC45-40C9-4F48-A75E-4392C9615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6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jp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jp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jp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jp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ployment.gov.sk/" TargetMode="External"/><Relationship Id="rId5" Type="http://schemas.openxmlformats.org/officeDocument/2006/relationships/hyperlink" Target="http://www.esf.gov.sk/" TargetMode="External"/><Relationship Id="rId4" Type="http://schemas.openxmlformats.org/officeDocument/2006/relationships/hyperlink" Target="http://www.ludskezdroje.gov.s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3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5.jpeg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607B8-6D09-22FB-74C6-1CB540566A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b="1" dirty="0" err="1">
                <a:latin typeface="Trebuchet MS" panose="020B0603020202020204" pitchFamily="34" charset="0"/>
              </a:rPr>
              <a:t>Diskriminácia</a:t>
            </a:r>
            <a:r>
              <a:rPr lang="en-US" sz="8800" b="1" dirty="0">
                <a:latin typeface="Trebuchet MS" panose="020B0603020202020204" pitchFamily="34" charset="0"/>
              </a:rPr>
              <a:t> </a:t>
            </a:r>
            <a:br>
              <a:rPr lang="sk-SK" sz="8800" b="1" dirty="0">
                <a:latin typeface="Trebuchet MS" panose="020B0603020202020204" pitchFamily="34" charset="0"/>
              </a:rPr>
            </a:br>
            <a:r>
              <a:rPr lang="en-US" sz="8800" b="1" dirty="0" err="1">
                <a:latin typeface="Trebuchet MS" panose="020B0603020202020204" pitchFamily="34" charset="0"/>
              </a:rPr>
              <a:t>na</a:t>
            </a:r>
            <a:r>
              <a:rPr lang="en-US" sz="8800" b="1" dirty="0">
                <a:latin typeface="Trebuchet MS" panose="020B0603020202020204" pitchFamily="34" charset="0"/>
              </a:rPr>
              <a:t> </a:t>
            </a:r>
            <a:r>
              <a:rPr lang="en-US" sz="8800" b="1" dirty="0" err="1">
                <a:latin typeface="Trebuchet MS" panose="020B0603020202020204" pitchFamily="34" charset="0"/>
              </a:rPr>
              <a:t>pracovisku</a:t>
            </a:r>
            <a:endParaRPr lang="en-US" sz="8800" b="1" dirty="0">
              <a:latin typeface="Trebuchet MS" panose="020B0603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1E867-C5C0-EEA4-454D-D59C2989CF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659548"/>
            <a:ext cx="7891272" cy="1495319"/>
          </a:xfrm>
        </p:spPr>
        <p:txBody>
          <a:bodyPr>
            <a:normAutofit/>
          </a:bodyPr>
          <a:lstStyle/>
          <a:p>
            <a:r>
              <a:rPr lang="sk-SK" sz="2000" dirty="0">
                <a:latin typeface="Trebuchet MS" panose="020B0603020202020204" pitchFamily="34" charset="0"/>
                <a:cs typeface="Calibri" panose="020F0502020204030204" pitchFamily="34" charset="0"/>
              </a:rPr>
              <a:t>Projekt: </a:t>
            </a:r>
            <a:r>
              <a:rPr lang="pl-PL" sz="2000" dirty="0">
                <a:latin typeface="Trebuchet MS" panose="020B0603020202020204" pitchFamily="34" charset="0"/>
                <a:cs typeface="Calibri" panose="020F0502020204030204" pitchFamily="34" charset="0"/>
              </a:rPr>
              <a:t>Bez-strachu.sk (312081BVQ8)</a:t>
            </a:r>
            <a:endParaRPr lang="sk-SK" sz="2000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r>
              <a:rPr lang="sk-SK" sz="2000" dirty="0">
                <a:latin typeface="Trebuchet MS" panose="020B0603020202020204" pitchFamily="34" charset="0"/>
                <a:cs typeface="Calibri" panose="020F0502020204030204" pitchFamily="34" charset="0"/>
              </a:rPr>
              <a:t>Aktivita: </a:t>
            </a:r>
            <a:r>
              <a:rPr lang="sk-SK" sz="2000" u="sng" dirty="0">
                <a:latin typeface="Trebuchet MS" panose="020B0603020202020204" pitchFamily="34" charset="0"/>
                <a:cs typeface="Calibri" panose="020F0502020204030204" pitchFamily="34" charset="0"/>
              </a:rPr>
              <a:t>Vzdelávací seminár</a:t>
            </a:r>
          </a:p>
          <a:p>
            <a:r>
              <a:rPr lang="sk-SK" sz="2000" dirty="0">
                <a:latin typeface="Trebuchet MS" panose="020B0603020202020204" pitchFamily="34" charset="0"/>
                <a:cs typeface="Calibri" panose="020F0502020204030204" pitchFamily="34" charset="0"/>
              </a:rPr>
              <a:t>Organizátor: OZ Pre lepšiu spoločnosť</a:t>
            </a:r>
          </a:p>
          <a:p>
            <a:endParaRPr lang="en-US" dirty="0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CB6057AE-F7A2-6336-F376-E8B942BA8023}"/>
              </a:ext>
            </a:extLst>
          </p:cNvPr>
          <p:cNvSpPr/>
          <p:nvPr/>
        </p:nvSpPr>
        <p:spPr>
          <a:xfrm rot="16200000">
            <a:off x="-3000327" y="3104638"/>
            <a:ext cx="6858000" cy="64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www.Bez-strachu.sk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F02BC21C-BE04-0FAE-6F27-38CF3FBEED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89381" r="3765" b="2618"/>
          <a:stretch/>
        </p:blipFill>
        <p:spPr>
          <a:xfrm>
            <a:off x="984504" y="6154868"/>
            <a:ext cx="568003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0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12AC66-8BF1-9A12-1F70-E593BCE0D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4100" b="1" dirty="0" err="1">
                <a:latin typeface="Trebuchet MS" panose="020B0603020202020204" pitchFamily="34" charset="0"/>
              </a:rPr>
              <a:t>Diskriminácia</a:t>
            </a:r>
            <a:r>
              <a:rPr lang="en-US" sz="4100" b="1" dirty="0">
                <a:latin typeface="Trebuchet MS" panose="020B0603020202020204" pitchFamily="34" charset="0"/>
              </a:rPr>
              <a:t> v </a:t>
            </a:r>
            <a:r>
              <a:rPr lang="en-US" sz="4100" b="1" dirty="0" err="1">
                <a:latin typeface="Trebuchet MS" panose="020B0603020202020204" pitchFamily="34" charset="0"/>
              </a:rPr>
              <a:t>tehotenstve</a:t>
            </a:r>
            <a:endParaRPr lang="en-US" sz="4100" b="1" dirty="0">
              <a:latin typeface="Trebuchet MS" panose="020B0603020202020204" pitchFamily="34" charset="0"/>
            </a:endParaRPr>
          </a:p>
        </p:txBody>
      </p:sp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E6FD9FFC-2318-6ABE-9118-912B3D65F5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659" t="7006" r="21220" b="2962"/>
          <a:stretch/>
        </p:blipFill>
        <p:spPr>
          <a:xfrm>
            <a:off x="1007196" y="2485015"/>
            <a:ext cx="3392682" cy="23452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692CB-C32F-FCAC-0EB7-C90A286E7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939" y="2170167"/>
            <a:ext cx="6642309" cy="26120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900" dirty="0" err="1">
                <a:effectLst/>
                <a:latin typeface="Trebuchet MS" panose="020B0603020202020204" pitchFamily="34" charset="0"/>
              </a:rPr>
              <a:t>Zamestnávateľ</a:t>
            </a:r>
            <a:r>
              <a:rPr lang="en-US" sz="1900" dirty="0">
                <a:effectLst/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effectLst/>
                <a:latin typeface="Trebuchet MS" panose="020B0603020202020204" pitchFamily="34" charset="0"/>
              </a:rPr>
              <a:t>nesmie</a:t>
            </a:r>
            <a:r>
              <a:rPr lang="en-US" sz="1900" dirty="0">
                <a:effectLst/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effectLst/>
                <a:latin typeface="Trebuchet MS" panose="020B0603020202020204" pitchFamily="34" charset="0"/>
              </a:rPr>
              <a:t>pri</a:t>
            </a:r>
            <a:r>
              <a:rPr lang="en-US" sz="1900" dirty="0">
                <a:effectLst/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effectLst/>
                <a:latin typeface="Trebuchet MS" panose="020B0603020202020204" pitchFamily="34" charset="0"/>
              </a:rPr>
              <a:t>pohovore</a:t>
            </a:r>
            <a:r>
              <a:rPr lang="en-US" sz="1900" dirty="0">
                <a:effectLst/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effectLst/>
                <a:latin typeface="Trebuchet MS" panose="020B0603020202020204" pitchFamily="34" charset="0"/>
              </a:rPr>
              <a:t>klásť</a:t>
            </a:r>
            <a:r>
              <a:rPr lang="en-US" sz="1900" dirty="0">
                <a:effectLst/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effectLst/>
                <a:latin typeface="Trebuchet MS" panose="020B0603020202020204" pitchFamily="34" charset="0"/>
              </a:rPr>
              <a:t>otázky</a:t>
            </a:r>
            <a:r>
              <a:rPr lang="en-US" sz="1900" dirty="0">
                <a:effectLst/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effectLst/>
                <a:latin typeface="Trebuchet MS" panose="020B0603020202020204" pitchFamily="34" charset="0"/>
              </a:rPr>
              <a:t>týkajúce</a:t>
            </a:r>
            <a:r>
              <a:rPr lang="en-US" sz="1900" dirty="0">
                <a:effectLst/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effectLst/>
                <a:latin typeface="Trebuchet MS" panose="020B0603020202020204" pitchFamily="34" charset="0"/>
              </a:rPr>
              <a:t>sa</a:t>
            </a:r>
            <a:r>
              <a:rPr lang="en-US" sz="1900" dirty="0">
                <a:effectLst/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effectLst/>
                <a:latin typeface="Trebuchet MS" panose="020B0603020202020204" pitchFamily="34" charset="0"/>
              </a:rPr>
              <a:t>tehotenstva</a:t>
            </a:r>
            <a:r>
              <a:rPr lang="en-US" sz="1900" dirty="0">
                <a:effectLst/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effectLst/>
                <a:latin typeface="Trebuchet MS" panose="020B0603020202020204" pitchFamily="34" charset="0"/>
              </a:rPr>
              <a:t>uchádzačky</a:t>
            </a:r>
            <a:r>
              <a:rPr lang="en-US" sz="1900" dirty="0">
                <a:effectLst/>
                <a:latin typeface="Trebuchet MS" panose="020B0603020202020204" pitchFamily="34" charset="0"/>
              </a:rPr>
              <a:t> o </a:t>
            </a:r>
            <a:r>
              <a:rPr lang="en-US" sz="1900" dirty="0" err="1">
                <a:effectLst/>
                <a:latin typeface="Trebuchet MS" panose="020B0603020202020204" pitchFamily="34" charset="0"/>
              </a:rPr>
              <a:t>prácu</a:t>
            </a:r>
            <a:r>
              <a:rPr lang="en-US" sz="1900" dirty="0">
                <a:effectLst/>
                <a:latin typeface="Trebuchet MS" panose="020B0603020202020204" pitchFamily="34" charset="0"/>
              </a:rPr>
              <a:t>. </a:t>
            </a:r>
            <a:r>
              <a:rPr lang="en-US" sz="1900" dirty="0" err="1">
                <a:effectLst/>
                <a:latin typeface="Trebuchet MS" panose="020B0603020202020204" pitchFamily="34" charset="0"/>
              </a:rPr>
              <a:t>Zamestnávateľ</a:t>
            </a:r>
            <a:r>
              <a:rPr lang="en-US" sz="1900" dirty="0">
                <a:effectLst/>
                <a:latin typeface="Trebuchet MS" panose="020B0603020202020204" pitchFamily="34" charset="0"/>
              </a:rPr>
              <a:t> by mal k </a:t>
            </a:r>
            <a:r>
              <a:rPr lang="en-US" sz="1900" dirty="0" err="1">
                <a:effectLst/>
                <a:latin typeface="Trebuchet MS" panose="020B0603020202020204" pitchFamily="34" charset="0"/>
              </a:rPr>
              <a:t>tehotenstvu</a:t>
            </a:r>
            <a:r>
              <a:rPr lang="en-US" sz="1900" dirty="0">
                <a:effectLst/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effectLst/>
                <a:latin typeface="Trebuchet MS" panose="020B0603020202020204" pitchFamily="34" charset="0"/>
              </a:rPr>
              <a:t>pristupovať</a:t>
            </a:r>
            <a:r>
              <a:rPr lang="en-US" sz="1900" dirty="0">
                <a:effectLst/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effectLst/>
                <a:latin typeface="Trebuchet MS" panose="020B0603020202020204" pitchFamily="34" charset="0"/>
              </a:rPr>
              <a:t>rovnako</a:t>
            </a:r>
            <a:r>
              <a:rPr lang="en-US" sz="1900" dirty="0">
                <a:effectLst/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effectLst/>
                <a:latin typeface="Trebuchet MS" panose="020B0603020202020204" pitchFamily="34" charset="0"/>
              </a:rPr>
              <a:t>ako</a:t>
            </a:r>
            <a:r>
              <a:rPr lang="en-US" sz="1900" dirty="0">
                <a:effectLst/>
                <a:latin typeface="Trebuchet MS" panose="020B0603020202020204" pitchFamily="34" charset="0"/>
              </a:rPr>
              <a:t> k </a:t>
            </a:r>
            <a:r>
              <a:rPr lang="en-US" sz="1900" dirty="0" err="1">
                <a:effectLst/>
                <a:latin typeface="Trebuchet MS" panose="020B0603020202020204" pitchFamily="34" charset="0"/>
              </a:rPr>
              <a:t>riešeniu</a:t>
            </a:r>
            <a:r>
              <a:rPr lang="en-US" sz="1900" dirty="0">
                <a:effectLst/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effectLst/>
                <a:latin typeface="Trebuchet MS" panose="020B0603020202020204" pitchFamily="34" charset="0"/>
              </a:rPr>
              <a:t>dočasných</a:t>
            </a:r>
            <a:r>
              <a:rPr lang="en-US" sz="1900" dirty="0">
                <a:effectLst/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effectLst/>
                <a:latin typeface="Trebuchet MS" panose="020B0603020202020204" pitchFamily="34" charset="0"/>
              </a:rPr>
              <a:t>ochorení</a:t>
            </a:r>
            <a:r>
              <a:rPr lang="en-US" sz="1900" dirty="0">
                <a:effectLst/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effectLst/>
                <a:latin typeface="Trebuchet MS" panose="020B0603020202020204" pitchFamily="34" charset="0"/>
              </a:rPr>
              <a:t>alebo</a:t>
            </a:r>
            <a:r>
              <a:rPr lang="en-US" sz="1900" dirty="0">
                <a:effectLst/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effectLst/>
                <a:latin typeface="Trebuchet MS" panose="020B0603020202020204" pitchFamily="34" charset="0"/>
              </a:rPr>
              <a:t>iných</a:t>
            </a:r>
            <a:r>
              <a:rPr lang="en-US" sz="1900" dirty="0">
                <a:effectLst/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effectLst/>
                <a:latin typeface="Trebuchet MS" panose="020B0603020202020204" pitchFamily="34" charset="0"/>
              </a:rPr>
              <a:t>dočasných</a:t>
            </a:r>
            <a:r>
              <a:rPr lang="en-US" sz="1900" dirty="0">
                <a:effectLst/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effectLst/>
                <a:latin typeface="Trebuchet MS" panose="020B0603020202020204" pitchFamily="34" charset="0"/>
              </a:rPr>
              <a:t>stavov</a:t>
            </a:r>
            <a:r>
              <a:rPr lang="en-US" sz="1900" dirty="0">
                <a:effectLst/>
                <a:latin typeface="Trebuchet MS" panose="020B0603020202020204" pitchFamily="34" charset="0"/>
              </a:rPr>
              <a:t>. </a:t>
            </a:r>
            <a:r>
              <a:rPr lang="en-US" sz="1900" dirty="0" err="1">
                <a:effectLst/>
                <a:latin typeface="Trebuchet MS" panose="020B0603020202020204" pitchFamily="34" charset="0"/>
              </a:rPr>
              <a:t>Tehotná</a:t>
            </a:r>
            <a:r>
              <a:rPr lang="en-US" sz="1900" dirty="0">
                <a:effectLst/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effectLst/>
                <a:latin typeface="Trebuchet MS" panose="020B0603020202020204" pitchFamily="34" charset="0"/>
              </a:rPr>
              <a:t>žena</a:t>
            </a:r>
            <a:r>
              <a:rPr lang="en-US" sz="1900" dirty="0">
                <a:effectLst/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effectLst/>
                <a:latin typeface="Trebuchet MS" panose="020B0603020202020204" pitchFamily="34" charset="0"/>
              </a:rPr>
              <a:t>nesmie</a:t>
            </a:r>
            <a:r>
              <a:rPr lang="en-US" sz="1900" dirty="0">
                <a:effectLst/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effectLst/>
                <a:latin typeface="Trebuchet MS" panose="020B0603020202020204" pitchFamily="34" charset="0"/>
              </a:rPr>
              <a:t>byť</a:t>
            </a:r>
            <a:r>
              <a:rPr lang="en-US" sz="1900" dirty="0">
                <a:effectLst/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effectLst/>
                <a:latin typeface="Trebuchet MS" panose="020B0603020202020204" pitchFamily="34" charset="0"/>
              </a:rPr>
              <a:t>prepustená</a:t>
            </a:r>
            <a:r>
              <a:rPr lang="en-US" sz="1900" dirty="0">
                <a:effectLst/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effectLst/>
                <a:latin typeface="Trebuchet MS" panose="020B0603020202020204" pitchFamily="34" charset="0"/>
              </a:rPr>
              <a:t>alebo</a:t>
            </a:r>
            <a:r>
              <a:rPr lang="en-US" sz="1900" dirty="0">
                <a:effectLst/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effectLst/>
                <a:latin typeface="Trebuchet MS" panose="020B0603020202020204" pitchFamily="34" charset="0"/>
              </a:rPr>
              <a:t>inak</a:t>
            </a:r>
            <a:r>
              <a:rPr lang="en-US" sz="1900" dirty="0">
                <a:effectLst/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effectLst/>
                <a:latin typeface="Trebuchet MS" panose="020B0603020202020204" pitchFamily="34" charset="0"/>
              </a:rPr>
              <a:t>diskriminovaná</a:t>
            </a:r>
            <a:r>
              <a:rPr lang="en-US" sz="1900" dirty="0">
                <a:effectLst/>
                <a:latin typeface="Trebuchet MS" panose="020B0603020202020204" pitchFamily="34" charset="0"/>
              </a:rPr>
              <a:t> z </a:t>
            </a:r>
            <a:r>
              <a:rPr lang="en-US" sz="1900" dirty="0" err="1">
                <a:effectLst/>
                <a:latin typeface="Trebuchet MS" panose="020B0603020202020204" pitchFamily="34" charset="0"/>
              </a:rPr>
              <a:t>dôvodu</a:t>
            </a:r>
            <a:r>
              <a:rPr lang="en-US" sz="1900" dirty="0">
                <a:effectLst/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effectLst/>
                <a:latin typeface="Trebuchet MS" panose="020B0603020202020204" pitchFamily="34" charset="0"/>
              </a:rPr>
              <a:t>tehotenstva</a:t>
            </a:r>
            <a:r>
              <a:rPr lang="en-US" sz="1900" dirty="0">
                <a:effectLst/>
                <a:latin typeface="Trebuchet MS" panose="020B0603020202020204" pitchFamily="34" charset="0"/>
              </a:rPr>
              <a:t>.</a:t>
            </a:r>
          </a:p>
          <a:p>
            <a:endParaRPr lang="en-US" sz="1900" dirty="0">
              <a:latin typeface="Trebuchet MS" panose="020B0603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26E2A198-B7CA-EA74-49BA-A90C38830A79}"/>
              </a:ext>
            </a:extLst>
          </p:cNvPr>
          <p:cNvSpPr/>
          <p:nvPr/>
        </p:nvSpPr>
        <p:spPr>
          <a:xfrm rot="16200000">
            <a:off x="-3000327" y="3104638"/>
            <a:ext cx="6858000" cy="64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www.Bez-strachu.sk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7FA3D2B7-EA63-F195-187A-4DA678DAEA5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89381" r="3765" b="2618"/>
          <a:stretch/>
        </p:blipFill>
        <p:spPr>
          <a:xfrm>
            <a:off x="984504" y="6154868"/>
            <a:ext cx="568003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25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36549-FE6D-B85B-3213-946D6E02C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4100" b="1" dirty="0" err="1">
                <a:latin typeface="Trebuchet MS" panose="020B0603020202020204" pitchFamily="34" charset="0"/>
              </a:rPr>
              <a:t>Diskriminácia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  <a:r>
              <a:rPr lang="en-US" sz="4100" b="1" dirty="0" err="1">
                <a:latin typeface="Trebuchet MS" panose="020B0603020202020204" pitchFamily="34" charset="0"/>
              </a:rPr>
              <a:t>na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  <a:r>
              <a:rPr lang="en-US" sz="4100" b="1" dirty="0" err="1">
                <a:latin typeface="Trebuchet MS" panose="020B0603020202020204" pitchFamily="34" charset="0"/>
              </a:rPr>
              <a:t>základe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  <a:r>
              <a:rPr lang="en-US" sz="4100" b="1" dirty="0" err="1">
                <a:latin typeface="Trebuchet MS" panose="020B0603020202020204" pitchFamily="34" charset="0"/>
              </a:rPr>
              <a:t>zdravotného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  <a:r>
              <a:rPr lang="en-US" sz="4100" b="1" dirty="0" err="1">
                <a:latin typeface="Trebuchet MS" panose="020B0603020202020204" pitchFamily="34" charset="0"/>
              </a:rPr>
              <a:t>postihnutia</a:t>
            </a:r>
            <a:endParaRPr lang="en-US" sz="4100" b="1" dirty="0">
              <a:latin typeface="Trebuchet MS" panose="020B0603020202020204" pitchFamily="34" charset="0"/>
            </a:endParaRPr>
          </a:p>
        </p:txBody>
      </p:sp>
      <p:pic>
        <p:nvPicPr>
          <p:cNvPr id="5" name="Picture 4" descr="A person in a wheelchair with a computer in front of a person in a wheelchair&#10;&#10;Description automatically generated">
            <a:extLst>
              <a:ext uri="{FF2B5EF4-FFF2-40B4-BE49-F238E27FC236}">
                <a16:creationId xmlns:a16="http://schemas.microsoft.com/office/drawing/2014/main" id="{A56477D1-DC88-A670-B8A8-43C7B5A610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932" r="13806" b="-1"/>
          <a:stretch/>
        </p:blipFill>
        <p:spPr>
          <a:xfrm>
            <a:off x="986021" y="2363444"/>
            <a:ext cx="3375951" cy="2592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26C6F-EAD6-6D44-73D0-FEDB61D7F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181" y="2170167"/>
            <a:ext cx="7383745" cy="35798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1900" dirty="0">
                <a:latin typeface="Trebuchet MS" panose="020B0603020202020204" pitchFamily="34" charset="0"/>
              </a:rPr>
              <a:t>Je </a:t>
            </a:r>
            <a:r>
              <a:rPr lang="en-US" sz="1900" dirty="0" err="1">
                <a:latin typeface="Trebuchet MS" panose="020B0603020202020204" pitchFamily="34" charset="0"/>
              </a:rPr>
              <a:t>nezákonné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podnikať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nepriaznivé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opatrenia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proti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kvalifikovaným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uchádzačom</a:t>
            </a:r>
            <a:r>
              <a:rPr lang="en-US" sz="1900" dirty="0">
                <a:latin typeface="Trebuchet MS" panose="020B0603020202020204" pitchFamily="34" charset="0"/>
              </a:rPr>
              <a:t> o </a:t>
            </a:r>
            <a:r>
              <a:rPr lang="en-US" sz="1900" dirty="0" err="1">
                <a:latin typeface="Trebuchet MS" panose="020B0603020202020204" pitchFamily="34" charset="0"/>
              </a:rPr>
              <a:t>zamestnanie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zamestnancom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základe</a:t>
            </a:r>
            <a:r>
              <a:rPr lang="en-US" sz="1900" dirty="0">
                <a:latin typeface="Trebuchet MS" panose="020B0603020202020204" pitchFamily="34" charset="0"/>
              </a:rPr>
              <a:t> ich </a:t>
            </a:r>
            <a:r>
              <a:rPr lang="en-US" sz="1900" dirty="0" err="1">
                <a:latin typeface="Trebuchet MS" panose="020B0603020202020204" pitchFamily="34" charset="0"/>
              </a:rPr>
              <a:t>zdravotného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znevýhodnenia</a:t>
            </a:r>
            <a:r>
              <a:rPr lang="en-US" sz="1900" dirty="0">
                <a:latin typeface="Trebuchet MS" panose="020B0603020202020204" pitchFamily="34" charset="0"/>
              </a:rPr>
              <a:t>. </a:t>
            </a:r>
            <a:r>
              <a:rPr lang="en-US" sz="1900" dirty="0" err="1">
                <a:latin typeface="Trebuchet MS" panose="020B0603020202020204" pitchFamily="34" charset="0"/>
              </a:rPr>
              <a:t>Zamestnávatelia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nemôžu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odmietnuť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zamestnať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kandidátov</a:t>
            </a:r>
            <a:r>
              <a:rPr lang="en-US" sz="1900" dirty="0">
                <a:latin typeface="Trebuchet MS" panose="020B0603020202020204" pitchFamily="34" charset="0"/>
              </a:rPr>
              <a:t> so </a:t>
            </a:r>
            <a:r>
              <a:rPr lang="en-US" sz="1900" dirty="0" err="1">
                <a:latin typeface="Trebuchet MS" panose="020B0603020202020204" pitchFamily="34" charset="0"/>
              </a:rPr>
              <a:t>zdravotným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postihnutím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vyplatiť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im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nespravodlivú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mzdu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odoprieť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primerané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ubytovanie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osobe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ktorá</a:t>
            </a:r>
            <a:r>
              <a:rPr lang="en-US" sz="1900" dirty="0">
                <a:latin typeface="Trebuchet MS" panose="020B0603020202020204" pitchFamily="34" charset="0"/>
              </a:rPr>
              <a:t> je </a:t>
            </a:r>
            <a:r>
              <a:rPr lang="en-US" sz="1900" dirty="0" err="1">
                <a:latin typeface="Trebuchet MS" panose="020B0603020202020204" pitchFamily="34" charset="0"/>
              </a:rPr>
              <a:t>inak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kvalifikovaná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výkon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danej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úlohy</a:t>
            </a:r>
            <a:r>
              <a:rPr lang="en-US" sz="1900" dirty="0">
                <a:latin typeface="Trebuchet MS" panose="020B0603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900" dirty="0">
                <a:latin typeface="Trebuchet MS" panose="020B0603020202020204" pitchFamily="34" charset="0"/>
              </a:rPr>
              <a:t>Je </a:t>
            </a:r>
            <a:r>
              <a:rPr lang="en-US" sz="1900" dirty="0" err="1">
                <a:latin typeface="Trebuchet MS" panose="020B0603020202020204" pitchFamily="34" charset="0"/>
              </a:rPr>
              <a:t>zakázaná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diskriminácia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vzťahu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ku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ktorémukoľvek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aspektu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zamestnaneckých</a:t>
            </a:r>
            <a:r>
              <a:rPr lang="en-US" sz="1900" dirty="0">
                <a:latin typeface="Trebuchet MS" panose="020B0603020202020204" pitchFamily="34" charset="0"/>
              </a:rPr>
              <a:t> a </a:t>
            </a:r>
            <a:r>
              <a:rPr lang="en-US" sz="1900" dirty="0" err="1">
                <a:latin typeface="Trebuchet MS" panose="020B0603020202020204" pitchFamily="34" charset="0"/>
              </a:rPr>
              <a:t>pracovnoprávnych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vzťahov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vrátane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prijímania</a:t>
            </a:r>
            <a:r>
              <a:rPr lang="en-US" sz="1900" dirty="0">
                <a:latin typeface="Trebuchet MS" panose="020B0603020202020204" pitchFamily="34" charset="0"/>
              </a:rPr>
              <a:t> do </a:t>
            </a:r>
            <a:r>
              <a:rPr lang="en-US" sz="1900" dirty="0" err="1">
                <a:latin typeface="Trebuchet MS" panose="020B0603020202020204" pitchFamily="34" charset="0"/>
              </a:rPr>
              <a:t>zamestnania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prepúšťania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odmeňovania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zadávania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úloh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funkčného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postupu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odborného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vzdelávania</a:t>
            </a:r>
            <a:r>
              <a:rPr lang="en-US" sz="1900" dirty="0">
                <a:latin typeface="Trebuchet MS" panose="020B0603020202020204" pitchFamily="34" charset="0"/>
              </a:rPr>
              <a:t> a </a:t>
            </a:r>
            <a:r>
              <a:rPr lang="en-US" sz="1900" dirty="0" err="1">
                <a:latin typeface="Trebuchet MS" panose="020B0603020202020204" pitchFamily="34" charset="0"/>
              </a:rPr>
              <a:t>prípravy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či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akýchkoľvek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iných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okolností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či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podmienok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výkonu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práce</a:t>
            </a:r>
            <a:r>
              <a:rPr lang="en-US" sz="19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5BA76722-F929-E206-4EC1-572C4805B44C}"/>
              </a:ext>
            </a:extLst>
          </p:cNvPr>
          <p:cNvSpPr/>
          <p:nvPr/>
        </p:nvSpPr>
        <p:spPr>
          <a:xfrm rot="16200000">
            <a:off x="-3000327" y="3104638"/>
            <a:ext cx="6858000" cy="64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www.Bez-strachu.sk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95CEB08D-633A-D176-1D1A-910AEFD25F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89381" r="3765" b="2618"/>
          <a:stretch/>
        </p:blipFill>
        <p:spPr>
          <a:xfrm>
            <a:off x="984504" y="6154868"/>
            <a:ext cx="568003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28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0688CC-0CF7-391A-2928-F56AADBC1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4100" b="1" dirty="0" err="1">
                <a:latin typeface="Trebuchet MS" panose="020B0603020202020204" pitchFamily="34" charset="0"/>
              </a:rPr>
              <a:t>Diskriminácia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  <a:r>
              <a:rPr lang="en-US" sz="4100" b="1" dirty="0" err="1">
                <a:latin typeface="Trebuchet MS" panose="020B0603020202020204" pitchFamily="34" charset="0"/>
              </a:rPr>
              <a:t>na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  <a:r>
              <a:rPr lang="en-US" sz="4100" b="1" dirty="0" err="1">
                <a:latin typeface="Trebuchet MS" panose="020B0603020202020204" pitchFamily="34" charset="0"/>
              </a:rPr>
              <a:t>základe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  <a:r>
              <a:rPr lang="en-US" sz="4100" b="1" dirty="0" err="1">
                <a:latin typeface="Trebuchet MS" panose="020B0603020202020204" pitchFamily="34" charset="0"/>
              </a:rPr>
              <a:t>veku</a:t>
            </a:r>
            <a:endParaRPr lang="en-US" sz="4100" b="1" dirty="0">
              <a:latin typeface="Trebuchet MS" panose="020B0603020202020204" pitchFamily="34" charset="0"/>
            </a:endParaRPr>
          </a:p>
        </p:txBody>
      </p:sp>
      <p:pic>
        <p:nvPicPr>
          <p:cNvPr id="5" name="Picture 4" descr="A person and person running away from each other&#10;&#10;Description automatically generated">
            <a:extLst>
              <a:ext uri="{FF2B5EF4-FFF2-40B4-BE49-F238E27FC236}">
                <a16:creationId xmlns:a16="http://schemas.microsoft.com/office/drawing/2014/main" id="{0BC5AC8B-5A39-A3E5-D512-CB3292D40A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062" r="3" b="3"/>
          <a:stretch/>
        </p:blipFill>
        <p:spPr>
          <a:xfrm>
            <a:off x="996438" y="2351094"/>
            <a:ext cx="3449551" cy="26485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8E1F7-CF38-BE4E-F011-E1C5F2FFB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940" y="2144806"/>
            <a:ext cx="6886592" cy="342765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1900" dirty="0" err="1">
                <a:latin typeface="Trebuchet MS" panose="020B0603020202020204" pitchFamily="34" charset="0"/>
              </a:rPr>
              <a:t>Zákony</a:t>
            </a:r>
            <a:r>
              <a:rPr lang="en-US" sz="1900" dirty="0">
                <a:latin typeface="Trebuchet MS" panose="020B0603020202020204" pitchFamily="34" charset="0"/>
              </a:rPr>
              <a:t> o </a:t>
            </a:r>
            <a:r>
              <a:rPr lang="en-US" sz="1900" dirty="0" err="1">
                <a:latin typeface="Trebuchet MS" panose="020B0603020202020204" pitchFamily="34" charset="0"/>
              </a:rPr>
              <a:t>diskriminácii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základe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veku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bránia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zamestnávateľom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špecifikovať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preferenciu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veku</a:t>
            </a:r>
            <a:r>
              <a:rPr lang="en-US" sz="1900" dirty="0">
                <a:latin typeface="Trebuchet MS" panose="020B0603020202020204" pitchFamily="34" charset="0"/>
              </a:rPr>
              <a:t> v </a:t>
            </a:r>
            <a:r>
              <a:rPr lang="en-US" sz="1900" dirty="0" err="1">
                <a:latin typeface="Trebuchet MS" panose="020B0603020202020204" pitchFamily="34" charset="0"/>
              </a:rPr>
              <a:t>popisoch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práce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stážach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iných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firemných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dokumentoch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ako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sú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kritériá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postupu</a:t>
            </a:r>
            <a:r>
              <a:rPr lang="en-US" sz="1900" dirty="0">
                <a:latin typeface="Trebuchet MS" panose="020B0603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900" dirty="0" err="1">
                <a:latin typeface="Trebuchet MS" panose="020B0603020202020204" pitchFamily="34" charset="0"/>
              </a:rPr>
              <a:t>Diskriminácia</a:t>
            </a:r>
            <a:r>
              <a:rPr lang="en-US" sz="1900" dirty="0">
                <a:latin typeface="Trebuchet MS" panose="020B0603020202020204" pitchFamily="34" charset="0"/>
              </a:rPr>
              <a:t> z </a:t>
            </a:r>
            <a:r>
              <a:rPr lang="en-US" sz="1900" dirty="0" err="1">
                <a:latin typeface="Trebuchet MS" panose="020B0603020202020204" pitchFamily="34" charset="0"/>
              </a:rPr>
              <a:t>dôvodu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veku</a:t>
            </a:r>
            <a:r>
              <a:rPr lang="en-US" sz="1900" dirty="0">
                <a:latin typeface="Trebuchet MS" panose="020B0603020202020204" pitchFamily="34" charset="0"/>
              </a:rPr>
              <a:t> je </a:t>
            </a:r>
            <a:r>
              <a:rPr lang="en-US" sz="1900" dirty="0" err="1">
                <a:latin typeface="Trebuchet MS" panose="020B0603020202020204" pitchFamily="34" charset="0"/>
              </a:rPr>
              <a:t>nezákonná</a:t>
            </a:r>
            <a:r>
              <a:rPr lang="en-US" sz="1900" dirty="0">
                <a:latin typeface="Trebuchet MS" panose="020B0603020202020204" pitchFamily="34" charset="0"/>
              </a:rPr>
              <a:t> v </a:t>
            </a:r>
            <a:r>
              <a:rPr lang="en-US" sz="1900" dirty="0" err="1">
                <a:latin typeface="Trebuchet MS" panose="020B0603020202020204" pitchFamily="34" charset="0"/>
              </a:rPr>
              <a:t>ktorejkoľvek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fáze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zamestnaneckých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vzťahov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vrátane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uverejňovania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pracovných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inzerátov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opisov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práce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prijímacích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pohovorov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najímania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prácu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odmeňovania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prideľovania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úloh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hodnotenia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pracovného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výkonu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odborného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vzdelávania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funkčného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postupu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prepúšťania</a:t>
            </a:r>
            <a:r>
              <a:rPr lang="en-US" sz="1900" dirty="0">
                <a:latin typeface="Trebuchet MS" panose="020B0603020202020204" pitchFamily="34" charset="0"/>
              </a:rPr>
              <a:t> zo </a:t>
            </a:r>
            <a:r>
              <a:rPr lang="en-US" sz="1900" dirty="0" err="1">
                <a:latin typeface="Trebuchet MS" panose="020B0603020202020204" pitchFamily="34" charset="0"/>
              </a:rPr>
              <a:t>zamestnania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atď</a:t>
            </a:r>
            <a:r>
              <a:rPr lang="en-US" sz="1900" dirty="0">
                <a:latin typeface="Trebuchet MS" panose="020B0603020202020204" pitchFamily="34" charset="0"/>
              </a:rPr>
              <a:t>. </a:t>
            </a:r>
            <a:r>
              <a:rPr lang="en-US" sz="1900" dirty="0" err="1">
                <a:latin typeface="Trebuchet MS" panose="020B0603020202020204" pitchFamily="34" charset="0"/>
              </a:rPr>
              <a:t>Vyskytuje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všetkých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uvedených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fázach</a:t>
            </a:r>
            <a:r>
              <a:rPr lang="en-US" sz="19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BB68A3BA-8549-CFD7-27D0-0213C42AC885}"/>
              </a:ext>
            </a:extLst>
          </p:cNvPr>
          <p:cNvSpPr/>
          <p:nvPr/>
        </p:nvSpPr>
        <p:spPr>
          <a:xfrm rot="16200000">
            <a:off x="-3000327" y="3104638"/>
            <a:ext cx="6858000" cy="64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www.Bez-strachu.sk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25A5E2EA-3B64-7BE6-27A3-3B96286F87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89381" r="3765" b="2618"/>
          <a:stretch/>
        </p:blipFill>
        <p:spPr>
          <a:xfrm>
            <a:off x="984504" y="6154868"/>
            <a:ext cx="568003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19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CAAF3-BC2B-F259-1810-3A257878D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4100" b="1" dirty="0" err="1">
                <a:latin typeface="Trebuchet MS" panose="020B0603020202020204" pitchFamily="34" charset="0"/>
              </a:rPr>
              <a:t>Diskriminácia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  <a:r>
              <a:rPr lang="en-US" sz="4100" b="1" dirty="0" err="1">
                <a:latin typeface="Trebuchet MS" panose="020B0603020202020204" pitchFamily="34" charset="0"/>
              </a:rPr>
              <a:t>na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  <a:r>
              <a:rPr lang="en-US" sz="4100" b="1" dirty="0" err="1">
                <a:latin typeface="Trebuchet MS" panose="020B0603020202020204" pitchFamily="34" charset="0"/>
              </a:rPr>
              <a:t>základe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  <a:r>
              <a:rPr lang="en-US" sz="4100" b="1" dirty="0" err="1">
                <a:latin typeface="Trebuchet MS" panose="020B0603020202020204" pitchFamily="34" charset="0"/>
              </a:rPr>
              <a:t>rodovej</a:t>
            </a:r>
            <a:r>
              <a:rPr lang="en-US" sz="4100" b="1" dirty="0">
                <a:latin typeface="Trebuchet MS" panose="020B0603020202020204" pitchFamily="34" charset="0"/>
              </a:rPr>
              <a:t> identity</a:t>
            </a:r>
          </a:p>
        </p:txBody>
      </p:sp>
      <p:pic>
        <p:nvPicPr>
          <p:cNvPr id="5" name="Picture 4" descr="A person and person standing on stacks of paper&#10;&#10;Description automatically generated">
            <a:extLst>
              <a:ext uri="{FF2B5EF4-FFF2-40B4-BE49-F238E27FC236}">
                <a16:creationId xmlns:a16="http://schemas.microsoft.com/office/drawing/2014/main" id="{78999E2A-0E65-5747-6C54-1A65B6507E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157" r="10581" b="-1"/>
          <a:stretch/>
        </p:blipFill>
        <p:spPr>
          <a:xfrm>
            <a:off x="1007196" y="2275794"/>
            <a:ext cx="3410980" cy="261893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72F17-1231-264A-965D-1FBD5AACC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6696" y="2144806"/>
            <a:ext cx="7264044" cy="402739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1900" dirty="0" err="1">
                <a:latin typeface="Trebuchet MS" panose="020B0603020202020204" pitchFamily="34" charset="0"/>
              </a:rPr>
              <a:t>Zamestnávateľ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nesmie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znevýhodňovať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skupinu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ľudí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základe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pohlavia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či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rodovej</a:t>
            </a:r>
            <a:r>
              <a:rPr lang="en-US" sz="1900" dirty="0">
                <a:latin typeface="Trebuchet MS" panose="020B0603020202020204" pitchFamily="34" charset="0"/>
              </a:rPr>
              <a:t> identity, ani </a:t>
            </a:r>
            <a:r>
              <a:rPr lang="en-US" sz="1900" dirty="0" err="1">
                <a:latin typeface="Trebuchet MS" panose="020B0603020202020204" pitchFamily="34" charset="0"/>
              </a:rPr>
              <a:t>nesmie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mať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preferenciu</a:t>
            </a:r>
            <a:r>
              <a:rPr lang="en-US" sz="1900" dirty="0">
                <a:latin typeface="Trebuchet MS" panose="020B0603020202020204" pitchFamily="34" charset="0"/>
              </a:rPr>
              <a:t> pre </a:t>
            </a:r>
            <a:r>
              <a:rPr lang="en-US" sz="1900" dirty="0" err="1">
                <a:latin typeface="Trebuchet MS" panose="020B0603020202020204" pitchFamily="34" charset="0"/>
              </a:rPr>
              <a:t>konkrétne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pohlavie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či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rodovú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identitu</a:t>
            </a:r>
            <a:r>
              <a:rPr lang="en-US" sz="1900" dirty="0">
                <a:latin typeface="Trebuchet MS" panose="020B0603020202020204" pitchFamily="34" charset="0"/>
              </a:rPr>
              <a:t> v </a:t>
            </a:r>
            <a:r>
              <a:rPr lang="en-US" sz="1900" dirty="0" err="1">
                <a:latin typeface="Trebuchet MS" panose="020B0603020202020204" pitchFamily="34" charset="0"/>
              </a:rPr>
              <a:t>pracovnej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ponuke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popise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práce</a:t>
            </a:r>
            <a:r>
              <a:rPr lang="en-US" sz="1900" dirty="0">
                <a:latin typeface="Trebuchet MS" panose="020B0603020202020204" pitchFamily="34" charset="0"/>
              </a:rPr>
              <a:t>. Za </a:t>
            </a:r>
            <a:r>
              <a:rPr lang="en-US" sz="1900" dirty="0" err="1">
                <a:latin typeface="Trebuchet MS" panose="020B0603020202020204" pitchFamily="34" charset="0"/>
              </a:rPr>
              <a:t>rovnako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vykonanú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prácu</a:t>
            </a:r>
            <a:r>
              <a:rPr lang="en-US" sz="1900" dirty="0">
                <a:latin typeface="Trebuchet MS" panose="020B0603020202020204" pitchFamily="34" charset="0"/>
              </a:rPr>
              <a:t> by mala </a:t>
            </a:r>
            <a:r>
              <a:rPr lang="en-US" sz="1900" dirty="0" err="1">
                <a:latin typeface="Trebuchet MS" panose="020B0603020202020204" pitchFamily="34" charset="0"/>
              </a:rPr>
              <a:t>byť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odovzdaná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rovnaká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mzda</a:t>
            </a:r>
            <a:r>
              <a:rPr lang="en-US" sz="1900" dirty="0">
                <a:latin typeface="Trebuchet MS" panose="020B0603020202020204" pitchFamily="34" charset="0"/>
              </a:rPr>
              <a:t> bez </a:t>
            </a:r>
            <a:r>
              <a:rPr lang="en-US" sz="1900" dirty="0" err="1">
                <a:latin typeface="Trebuchet MS" panose="020B0603020202020204" pitchFamily="34" charset="0"/>
              </a:rPr>
              <a:t>ohľadu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pohlavie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či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rodovú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identitu</a:t>
            </a:r>
            <a:r>
              <a:rPr lang="en-US" sz="1900" dirty="0">
                <a:latin typeface="Trebuchet MS" panose="020B0603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1900" dirty="0">
                <a:latin typeface="Trebuchet MS" panose="020B0603020202020204" pitchFamily="34" charset="0"/>
              </a:rPr>
              <a:t>Na </a:t>
            </a:r>
            <a:r>
              <a:rPr lang="en-US" sz="1900" dirty="0" err="1">
                <a:latin typeface="Trebuchet MS" panose="020B0603020202020204" pitchFamily="34" charset="0"/>
              </a:rPr>
              <a:t>rozdiel</a:t>
            </a:r>
            <a:r>
              <a:rPr lang="en-US" sz="1900" dirty="0">
                <a:latin typeface="Trebuchet MS" panose="020B0603020202020204" pitchFamily="34" charset="0"/>
              </a:rPr>
              <a:t> od </a:t>
            </a:r>
            <a:r>
              <a:rPr lang="en-US" sz="1900" dirty="0" err="1">
                <a:latin typeface="Trebuchet MS" panose="020B0603020202020204" pitchFamily="34" charset="0"/>
              </a:rPr>
              <a:t>sexuálnej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orientácie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rodová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identita</a:t>
            </a:r>
            <a:r>
              <a:rPr lang="en-US" sz="1900" dirty="0">
                <a:latin typeface="Trebuchet MS" panose="020B0603020202020204" pitchFamily="34" charset="0"/>
              </a:rPr>
              <a:t> je </a:t>
            </a:r>
            <a:r>
              <a:rPr lang="en-US" sz="1900" dirty="0" err="1">
                <a:latin typeface="Trebuchet MS" panose="020B0603020202020204" pitchFamily="34" charset="0"/>
              </a:rPr>
              <a:t>vnútorne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precítené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individuálne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vnímanie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vlastného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rodu</a:t>
            </a:r>
            <a:r>
              <a:rPr lang="en-US" sz="1900" dirty="0">
                <a:latin typeface="Trebuchet MS" panose="020B0603020202020204" pitchFamily="34" charset="0"/>
              </a:rPr>
              <a:t>. </a:t>
            </a:r>
            <a:r>
              <a:rPr lang="en-US" sz="1900" dirty="0" err="1">
                <a:latin typeface="Trebuchet MS" panose="020B0603020202020204" pitchFamily="34" charset="0"/>
              </a:rPr>
              <a:t>Rodová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identita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môže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korelovať</a:t>
            </a:r>
            <a:r>
              <a:rPr lang="en-US" sz="1900" dirty="0">
                <a:latin typeface="Trebuchet MS" panose="020B0603020202020204" pitchFamily="34" charset="0"/>
              </a:rPr>
              <a:t> s </a:t>
            </a:r>
            <a:r>
              <a:rPr lang="en-US" sz="1900" dirty="0" err="1">
                <a:latin typeface="Trebuchet MS" panose="020B0603020202020204" pitchFamily="34" charset="0"/>
              </a:rPr>
              <a:t>pohlavím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ktoré</a:t>
            </a:r>
            <a:r>
              <a:rPr lang="en-US" sz="1900" dirty="0">
                <a:latin typeface="Trebuchet MS" panose="020B0603020202020204" pitchFamily="34" charset="0"/>
              </a:rPr>
              <a:t> bolo </a:t>
            </a:r>
            <a:r>
              <a:rPr lang="en-US" sz="1900" dirty="0" err="1">
                <a:latin typeface="Trebuchet MS" panose="020B0603020202020204" pitchFamily="34" charset="0"/>
              </a:rPr>
              <a:t>človeku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priznané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narodení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môže</a:t>
            </a:r>
            <a:r>
              <a:rPr lang="en-US" sz="1900" dirty="0">
                <a:latin typeface="Trebuchet MS" panose="020B0603020202020204" pitchFamily="34" charset="0"/>
              </a:rPr>
              <a:t> od </a:t>
            </a:r>
            <a:r>
              <a:rPr lang="en-US" sz="1900" dirty="0" err="1">
                <a:latin typeface="Trebuchet MS" panose="020B0603020202020204" pitchFamily="34" charset="0"/>
              </a:rPr>
              <a:t>neho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líšiť</a:t>
            </a:r>
            <a:r>
              <a:rPr lang="en-US" sz="1900" dirty="0">
                <a:latin typeface="Trebuchet MS" panose="020B0603020202020204" pitchFamily="34" charset="0"/>
              </a:rPr>
              <a:t>. </a:t>
            </a:r>
            <a:r>
              <a:rPr lang="en-US" sz="1900" dirty="0" err="1">
                <a:latin typeface="Trebuchet MS" panose="020B0603020202020204" pitchFamily="34" charset="0"/>
              </a:rPr>
              <a:t>Transrodoví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ľudia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majú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rodovú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identitu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odlišujúcu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sa</a:t>
            </a:r>
            <a:r>
              <a:rPr lang="en-US" sz="1900" dirty="0">
                <a:latin typeface="Trebuchet MS" panose="020B0603020202020204" pitchFamily="34" charset="0"/>
              </a:rPr>
              <a:t> od </a:t>
            </a:r>
            <a:r>
              <a:rPr lang="en-US" sz="1900" dirty="0" err="1">
                <a:latin typeface="Trebuchet MS" panose="020B0603020202020204" pitchFamily="34" charset="0"/>
              </a:rPr>
              <a:t>pohlavia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prisúdeného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narodení</a:t>
            </a:r>
            <a:r>
              <a:rPr lang="en-US" sz="1900" dirty="0">
                <a:latin typeface="Trebuchet MS" panose="020B0603020202020204" pitchFamily="34" charset="0"/>
              </a:rPr>
              <a:t>. </a:t>
            </a:r>
            <a:r>
              <a:rPr lang="en-US" sz="1900" dirty="0" err="1">
                <a:latin typeface="Trebuchet MS" panose="020B0603020202020204" pitchFamily="34" charset="0"/>
              </a:rPr>
              <a:t>Právny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poriadok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Slovenskej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republiky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nemenuje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rodovú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identitu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explicitne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medzi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chránené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dôvody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diskriminácie</a:t>
            </a:r>
            <a:r>
              <a:rPr lang="en-US" sz="19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4836E826-A013-832B-FF85-848521C0F0E8}"/>
              </a:ext>
            </a:extLst>
          </p:cNvPr>
          <p:cNvSpPr/>
          <p:nvPr/>
        </p:nvSpPr>
        <p:spPr>
          <a:xfrm rot="16200000">
            <a:off x="-3000327" y="3104638"/>
            <a:ext cx="6858000" cy="64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www.Bez-strachu.sk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B82CCBBF-5015-A410-1A67-3634D15FF0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89381" r="3765" b="2618"/>
          <a:stretch/>
        </p:blipFill>
        <p:spPr>
          <a:xfrm>
            <a:off x="984504" y="6154868"/>
            <a:ext cx="568003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49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CAAF3-BC2B-F259-1810-3A257878D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4100" b="1" dirty="0" err="1">
                <a:latin typeface="Trebuchet MS" panose="020B0603020202020204" pitchFamily="34" charset="0"/>
              </a:rPr>
              <a:t>Súhrn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  <a:r>
              <a:rPr lang="en-US" sz="4100" b="1" dirty="0" err="1">
                <a:latin typeface="Trebuchet MS" panose="020B0603020202020204" pitchFamily="34" charset="0"/>
              </a:rPr>
              <a:t>indikátorov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  <a:r>
              <a:rPr lang="en-US" sz="4100" b="1" dirty="0" err="1">
                <a:latin typeface="Trebuchet MS" panose="020B0603020202020204" pitchFamily="34" charset="0"/>
              </a:rPr>
              <a:t>rodovej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  <a:r>
              <a:rPr lang="en-US" sz="4100" b="1" dirty="0" err="1">
                <a:latin typeface="Trebuchet MS" panose="020B0603020202020204" pitchFamily="34" charset="0"/>
              </a:rPr>
              <a:t>rovnosti</a:t>
            </a:r>
            <a:r>
              <a:rPr lang="en-US" sz="4100" b="1" dirty="0">
                <a:latin typeface="Trebuchet MS" panose="020B0603020202020204" pitchFamily="34" charset="0"/>
              </a:rPr>
              <a:t> za </a:t>
            </a:r>
            <a:r>
              <a:rPr lang="en-US" sz="4100" b="1" dirty="0" err="1">
                <a:latin typeface="Trebuchet MS" panose="020B0603020202020204" pitchFamily="34" charset="0"/>
              </a:rPr>
              <a:t>rok</a:t>
            </a:r>
            <a:r>
              <a:rPr lang="en-US" sz="4100" b="1" dirty="0">
                <a:latin typeface="Trebuchet MS" panose="020B0603020202020204" pitchFamily="34" charset="0"/>
              </a:rPr>
              <a:t> 2018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4836E826-A013-832B-FF85-848521C0F0E8}"/>
              </a:ext>
            </a:extLst>
          </p:cNvPr>
          <p:cNvSpPr/>
          <p:nvPr/>
        </p:nvSpPr>
        <p:spPr>
          <a:xfrm rot="16200000">
            <a:off x="-3000327" y="3104638"/>
            <a:ext cx="6858000" cy="64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www.Bez-strachu.sk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B82CCBBF-5015-A410-1A67-3634D15FF0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89381" r="3765" b="2618"/>
          <a:stretch/>
        </p:blipFill>
        <p:spPr>
          <a:xfrm>
            <a:off x="984504" y="6154868"/>
            <a:ext cx="5680037" cy="548640"/>
          </a:xfrm>
          <a:prstGeom prst="rect">
            <a:avLst/>
          </a:prstGeom>
        </p:spPr>
      </p:pic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BFFE1B1D-5D43-2204-FCF4-D47290531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D1858DB7-5598-B546-3E78-54E4CC0D1B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975" y="2193575"/>
            <a:ext cx="10058400" cy="3577961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27F13CB1-D3A6-AC99-FA7D-2DBBA414B62F}"/>
              </a:ext>
            </a:extLst>
          </p:cNvPr>
          <p:cNvSpPr txBox="1"/>
          <p:nvPr/>
        </p:nvSpPr>
        <p:spPr>
          <a:xfrm>
            <a:off x="1016778" y="5772624"/>
            <a:ext cx="1005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Trebuchet MS" panose="020B0603020202020204" pitchFamily="34" charset="0"/>
              </a:rPr>
              <a:t>Zdroj</a:t>
            </a:r>
            <a:r>
              <a:rPr lang="en-US" sz="1100" dirty="0">
                <a:latin typeface="Trebuchet MS" panose="020B0603020202020204" pitchFamily="34" charset="0"/>
              </a:rPr>
              <a:t>: European Commission, 2018: 2018 Report on equality between women and men in the EU.</a:t>
            </a:r>
          </a:p>
          <a:p>
            <a:r>
              <a:rPr lang="en-US" sz="1100" dirty="0">
                <a:latin typeface="Trebuchet MS" panose="020B0603020202020204" pitchFamily="34" charset="0"/>
              </a:rPr>
              <a:t>** EIGE: </a:t>
            </a:r>
            <a:r>
              <a:rPr lang="en-US" sz="1100" dirty="0" err="1">
                <a:latin typeface="Trebuchet MS" panose="020B0603020202020204" pitchFamily="34" charset="0"/>
              </a:rPr>
              <a:t>Európsky</a:t>
            </a:r>
            <a:r>
              <a:rPr lang="en-US" sz="1100" dirty="0"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latin typeface="Trebuchet MS" panose="020B0603020202020204" pitchFamily="34" charset="0"/>
              </a:rPr>
              <a:t>inštitút</a:t>
            </a:r>
            <a:r>
              <a:rPr lang="en-US" sz="1100" dirty="0"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latin typeface="Trebuchet MS" panose="020B0603020202020204" pitchFamily="34" charset="0"/>
              </a:rPr>
              <a:t>rodovej</a:t>
            </a:r>
            <a:r>
              <a:rPr lang="en-US" sz="1100" dirty="0">
                <a:latin typeface="Trebuchet MS" panose="020B0603020202020204" pitchFamily="34" charset="0"/>
              </a:rPr>
              <a:t> </a:t>
            </a:r>
            <a:r>
              <a:rPr lang="en-US" sz="1100" dirty="0" err="1">
                <a:latin typeface="Trebuchet MS" panose="020B0603020202020204" pitchFamily="34" charset="0"/>
              </a:rPr>
              <a:t>rovnosti</a:t>
            </a:r>
            <a:r>
              <a:rPr lang="en-US" sz="1100" dirty="0">
                <a:latin typeface="Trebuchet MS" panose="020B0603020202020204" pitchFamily="34" charset="0"/>
              </a:rPr>
              <a:t> (European Institute for Gender Equality, http://</a:t>
            </a:r>
            <a:r>
              <a:rPr lang="en-US" sz="1100" dirty="0" err="1">
                <a:latin typeface="Trebuchet MS" panose="020B0603020202020204" pitchFamily="34" charset="0"/>
              </a:rPr>
              <a:t>eige.europa.eu</a:t>
            </a:r>
            <a:r>
              <a:rPr lang="en-US" sz="1100" dirty="0">
                <a:latin typeface="Trebuchet MS" panose="020B0603020202020204" pitchFamily="34" charset="0"/>
              </a:rPr>
              <a:t>/gender- statistics/</a:t>
            </a:r>
            <a:r>
              <a:rPr lang="en-US" sz="1100" dirty="0" err="1">
                <a:latin typeface="Trebuchet MS" panose="020B0603020202020204" pitchFamily="34" charset="0"/>
              </a:rPr>
              <a:t>dgs</a:t>
            </a:r>
            <a:r>
              <a:rPr lang="en-US" sz="1100" dirty="0">
                <a:latin typeface="Trebuchet MS" panose="020B0603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91531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DED6C-3E96-A651-AFAD-5F8536DE2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4100" b="1" dirty="0">
                <a:latin typeface="Trebuchet MS" panose="020B0603020202020204" pitchFamily="34" charset="0"/>
              </a:rPr>
              <a:t>LGBTQ+ DISKRIMINÁCIA</a:t>
            </a:r>
          </a:p>
        </p:txBody>
      </p:sp>
      <p:pic>
        <p:nvPicPr>
          <p:cNvPr id="5" name="Picture 4" descr="A group of people holding a rainbow colored circle&#10;&#10;Description automatically generated">
            <a:extLst>
              <a:ext uri="{FF2B5EF4-FFF2-40B4-BE49-F238E27FC236}">
                <a16:creationId xmlns:a16="http://schemas.microsoft.com/office/drawing/2014/main" id="{AA244EB9-694B-38ED-F610-F556AB3841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33" r="4446" b="1"/>
          <a:stretch/>
        </p:blipFill>
        <p:spPr>
          <a:xfrm>
            <a:off x="1007196" y="2351101"/>
            <a:ext cx="3328136" cy="25553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4B115-FA9D-789C-836D-CBBBBC988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3667" y="2170167"/>
            <a:ext cx="6918864" cy="411288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1900" dirty="0" err="1">
                <a:latin typeface="Trebuchet MS" panose="020B0603020202020204" pitchFamily="34" charset="0"/>
              </a:rPr>
              <a:t>Diskriminácia</a:t>
            </a:r>
            <a:r>
              <a:rPr lang="en-US" sz="1900" dirty="0">
                <a:latin typeface="Trebuchet MS" panose="020B0603020202020204" pitchFamily="34" charset="0"/>
              </a:rPr>
              <a:t> z </a:t>
            </a:r>
            <a:r>
              <a:rPr lang="en-US" sz="1900" dirty="0" err="1">
                <a:latin typeface="Trebuchet MS" panose="020B0603020202020204" pitchFamily="34" charset="0"/>
              </a:rPr>
              <a:t>dôvodu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sexuálnej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orientácie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predstavuje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nespravodlivé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zaobchádzanie</a:t>
            </a:r>
            <a:r>
              <a:rPr lang="en-US" sz="1900" dirty="0">
                <a:latin typeface="Trebuchet MS" panose="020B0603020202020204" pitchFamily="34" charset="0"/>
              </a:rPr>
              <a:t> s </a:t>
            </a:r>
            <a:r>
              <a:rPr lang="en-US" sz="1900" dirty="0" err="1">
                <a:latin typeface="Trebuchet MS" panose="020B0603020202020204" pitchFamily="34" charset="0"/>
              </a:rPr>
              <a:t>daným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človekom</a:t>
            </a:r>
            <a:r>
              <a:rPr lang="en-US" sz="1900" dirty="0">
                <a:latin typeface="Trebuchet MS" panose="020B0603020202020204" pitchFamily="34" charset="0"/>
              </a:rPr>
              <a:t> z </a:t>
            </a:r>
            <a:r>
              <a:rPr lang="en-US" sz="1900" dirty="0" err="1">
                <a:latin typeface="Trebuchet MS" panose="020B0603020202020204" pitchFamily="34" charset="0"/>
              </a:rPr>
              <a:t>dôvodu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že</a:t>
            </a:r>
            <a:r>
              <a:rPr lang="en-US" sz="1900" dirty="0">
                <a:latin typeface="Trebuchet MS" panose="020B0603020202020204" pitchFamily="34" charset="0"/>
              </a:rPr>
              <a:t> je </a:t>
            </a:r>
            <a:r>
              <a:rPr lang="en-US" sz="1900" dirty="0" err="1">
                <a:latin typeface="Trebuchet MS" panose="020B0603020202020204" pitchFamily="34" charset="0"/>
              </a:rPr>
              <a:t>gejom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lesbou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bisexuálnou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transrodovou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osobou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heterosexuálom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preto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že</a:t>
            </a:r>
            <a:r>
              <a:rPr lang="en-US" sz="1900" dirty="0">
                <a:latin typeface="Trebuchet MS" panose="020B0603020202020204" pitchFamily="34" charset="0"/>
              </a:rPr>
              <a:t> je </a:t>
            </a:r>
            <a:r>
              <a:rPr lang="en-US" sz="1900" dirty="0" err="1">
                <a:latin typeface="Trebuchet MS" panose="020B0603020202020204" pitchFamily="34" charset="0"/>
              </a:rPr>
              <a:t>tak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vnímaná</a:t>
            </a:r>
            <a:r>
              <a:rPr lang="en-US" sz="1900" dirty="0">
                <a:latin typeface="Trebuchet MS" panose="020B0603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sk-SK" sz="1900" dirty="0">
                <a:latin typeface="Trebuchet MS" panose="020B0603020202020204" pitchFamily="34" charset="0"/>
              </a:rPr>
              <a:t>K tejto </a:t>
            </a:r>
            <a:r>
              <a:rPr lang="en-US" sz="1900" dirty="0" err="1">
                <a:latin typeface="Trebuchet MS" panose="020B0603020202020204" pitchFamily="34" charset="0"/>
              </a:rPr>
              <a:t>diskriminácii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môže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dochádzať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voči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akejkoľvek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osobe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najzraniteľnejší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sú</a:t>
            </a:r>
            <a:r>
              <a:rPr lang="en-US" sz="1900" dirty="0">
                <a:latin typeface="Trebuchet MS" panose="020B0603020202020204" pitchFamily="34" charset="0"/>
              </a:rPr>
              <a:t> LGBTI </a:t>
            </a:r>
            <a:r>
              <a:rPr lang="en-US" sz="1900" dirty="0" err="1">
                <a:latin typeface="Trebuchet MS" panose="020B0603020202020204" pitchFamily="34" charset="0"/>
              </a:rPr>
              <a:t>ľudia</a:t>
            </a:r>
            <a:r>
              <a:rPr lang="en-US" sz="1900" dirty="0">
                <a:latin typeface="Trebuchet MS" panose="020B0603020202020204" pitchFamily="34" charset="0"/>
              </a:rPr>
              <a:t>. Je to </a:t>
            </a:r>
            <a:r>
              <a:rPr lang="en-US" sz="1900" dirty="0" err="1">
                <a:latin typeface="Trebuchet MS" panose="020B0603020202020204" pitchFamily="34" charset="0"/>
              </a:rPr>
              <a:t>preto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že</a:t>
            </a:r>
            <a:r>
              <a:rPr lang="en-US" sz="1900" dirty="0">
                <a:latin typeface="Trebuchet MS" panose="020B0603020202020204" pitchFamily="34" charset="0"/>
              </a:rPr>
              <a:t> v </a:t>
            </a:r>
            <a:r>
              <a:rPr lang="en-US" sz="1900" dirty="0" err="1">
                <a:latin typeface="Trebuchet MS" panose="020B0603020202020204" pitchFamily="34" charset="0"/>
              </a:rPr>
              <a:t>mnohých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spoločnostiach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sú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hlboko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zakorenené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homofóbne</a:t>
            </a:r>
            <a:r>
              <a:rPr lang="en-US" sz="1900" dirty="0">
                <a:latin typeface="Trebuchet MS" panose="020B0603020202020204" pitchFamily="34" charset="0"/>
              </a:rPr>
              <a:t> a </a:t>
            </a:r>
            <a:r>
              <a:rPr lang="en-US" sz="1900" dirty="0" err="1">
                <a:latin typeface="Trebuchet MS" panose="020B0603020202020204" pitchFamily="34" charset="0"/>
              </a:rPr>
              <a:t>transfóbne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postoje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často</a:t>
            </a:r>
            <a:r>
              <a:rPr lang="en-US" sz="1900" dirty="0">
                <a:latin typeface="Trebuchet MS" panose="020B0603020202020204" pitchFamily="34" charset="0"/>
              </a:rPr>
              <a:t> v </a:t>
            </a:r>
            <a:r>
              <a:rPr lang="en-US" sz="1900" dirty="0" err="1">
                <a:latin typeface="Trebuchet MS" panose="020B0603020202020204" pitchFamily="34" charset="0"/>
              </a:rPr>
              <a:t>kombinácii</a:t>
            </a:r>
            <a:r>
              <a:rPr lang="en-US" sz="1900" dirty="0">
                <a:latin typeface="Trebuchet MS" panose="020B0603020202020204" pitchFamily="34" charset="0"/>
              </a:rPr>
              <a:t> a </a:t>
            </a:r>
            <a:r>
              <a:rPr lang="en-US" sz="1900" dirty="0" err="1">
                <a:latin typeface="Trebuchet MS" panose="020B0603020202020204" pitchFamily="34" charset="0"/>
              </a:rPr>
              <a:t>nedostatkom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adekvátnej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právnej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ochrany</a:t>
            </a:r>
            <a:r>
              <a:rPr lang="en-US" sz="1900" dirty="0">
                <a:latin typeface="Trebuchet MS" panose="020B0603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sk-SK" sz="1900" dirty="0">
                <a:latin typeface="Trebuchet MS" panose="020B0603020202020204" pitchFamily="34" charset="0"/>
              </a:rPr>
              <a:t>U nás </a:t>
            </a:r>
            <a:r>
              <a:rPr lang="en-US" sz="1900" dirty="0">
                <a:latin typeface="Trebuchet MS" panose="020B0603020202020204" pitchFamily="34" charset="0"/>
              </a:rPr>
              <a:t>je </a:t>
            </a:r>
            <a:r>
              <a:rPr lang="en-US" sz="1900" dirty="0" err="1">
                <a:latin typeface="Trebuchet MS" panose="020B0603020202020204" pitchFamily="34" charset="0"/>
              </a:rPr>
              <a:t>úradne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uznaný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vzťah</a:t>
            </a:r>
            <a:r>
              <a:rPr lang="en-US" sz="1900" dirty="0">
                <a:latin typeface="Trebuchet MS" panose="020B0603020202020204" pitchFamily="34" charset="0"/>
              </a:rPr>
              <a:t> (</a:t>
            </a:r>
            <a:r>
              <a:rPr lang="en-US" sz="1900" dirty="0" err="1">
                <a:latin typeface="Trebuchet MS" panose="020B0603020202020204" pitchFamily="34" charset="0"/>
              </a:rPr>
              <a:t>manželstvo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registrované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partnerstvo</a:t>
            </a:r>
            <a:r>
              <a:rPr lang="en-US" sz="1900" dirty="0">
                <a:latin typeface="Trebuchet MS" panose="020B0603020202020204" pitchFamily="34" charset="0"/>
              </a:rPr>
              <a:t>) </a:t>
            </a:r>
            <a:r>
              <a:rPr lang="en-US" sz="1900" dirty="0" err="1">
                <a:latin typeface="Trebuchet MS" panose="020B0603020202020204" pitchFamily="34" charset="0"/>
              </a:rPr>
              <a:t>osôb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rovnakého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pohlavia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stále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nelegálne</a:t>
            </a:r>
            <a:r>
              <a:rPr lang="en-US" sz="1900" dirty="0">
                <a:latin typeface="Trebuchet MS" panose="020B0603020202020204" pitchFamily="34" charset="0"/>
              </a:rPr>
              <a:t>. </a:t>
            </a:r>
            <a:r>
              <a:rPr lang="en-US" sz="1900" dirty="0" err="1">
                <a:latin typeface="Trebuchet MS" panose="020B0603020202020204" pitchFamily="34" charset="0"/>
              </a:rPr>
              <a:t>Tiež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chýba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komplexná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právna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regulácia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poskytovania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zdravotnej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starostlivosti</a:t>
            </a:r>
            <a:r>
              <a:rPr lang="en-US" sz="1900" dirty="0">
                <a:latin typeface="Trebuchet MS" panose="020B0603020202020204" pitchFamily="34" charset="0"/>
              </a:rPr>
              <a:t> a </a:t>
            </a:r>
            <a:r>
              <a:rPr lang="en-US" sz="1900" dirty="0" err="1">
                <a:latin typeface="Trebuchet MS" panose="020B0603020202020204" pitchFamily="34" charset="0"/>
              </a:rPr>
              <a:t>pomoci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transrodovým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ľuďom</a:t>
            </a:r>
            <a:r>
              <a:rPr lang="en-US" sz="19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F16990FF-E700-667B-DD61-34A53C9F0C7B}"/>
              </a:ext>
            </a:extLst>
          </p:cNvPr>
          <p:cNvSpPr/>
          <p:nvPr/>
        </p:nvSpPr>
        <p:spPr>
          <a:xfrm rot="16200000">
            <a:off x="-3000327" y="3104638"/>
            <a:ext cx="6858000" cy="64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www.Bez-strachu.sk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ABA4B77C-2E42-970E-4116-81449E852A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89381" r="3765" b="2618"/>
          <a:stretch/>
        </p:blipFill>
        <p:spPr>
          <a:xfrm>
            <a:off x="984504" y="6154868"/>
            <a:ext cx="568003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88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creen&#10;&#10;Description automatically generated">
            <a:extLst>
              <a:ext uri="{FF2B5EF4-FFF2-40B4-BE49-F238E27FC236}">
                <a16:creationId xmlns:a16="http://schemas.microsoft.com/office/drawing/2014/main" id="{F6BB2B9E-6D1F-121C-A244-85BC94718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6158" y="1901600"/>
            <a:ext cx="5816727" cy="247389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735A56-31EF-6E4E-636B-EBCA2F11B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914" y="1901600"/>
            <a:ext cx="5149850" cy="41968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CE7F73-2CF5-4165-25A1-A2EB3A94C109}"/>
              </a:ext>
            </a:extLst>
          </p:cNvPr>
          <p:cNvSpPr txBox="1"/>
          <p:nvPr/>
        </p:nvSpPr>
        <p:spPr>
          <a:xfrm>
            <a:off x="916158" y="1306793"/>
            <a:ext cx="5986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rebuchet MS" panose="020B0603020202020204" pitchFamily="34" charset="0"/>
              </a:rPr>
              <a:t>Vnímanie</a:t>
            </a:r>
            <a:r>
              <a:rPr lang="en-US" sz="2000" b="1" dirty="0">
                <a:latin typeface="Trebuchet MS" panose="020B0603020202020204" pitchFamily="34" charset="0"/>
              </a:rPr>
              <a:t> LGBT </a:t>
            </a:r>
            <a:r>
              <a:rPr lang="en-US" sz="2000" b="1" dirty="0" err="1">
                <a:latin typeface="Trebuchet MS" panose="020B0603020202020204" pitchFamily="34" charset="0"/>
              </a:rPr>
              <a:t>ľudí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kolegami</a:t>
            </a:r>
            <a:endParaRPr lang="en-US" sz="2000" b="1" dirty="0">
              <a:latin typeface="Trebuchet MS" panose="020B0603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09E3BB-EE73-FF7E-A49A-C6BF01313C35}"/>
              </a:ext>
            </a:extLst>
          </p:cNvPr>
          <p:cNvSpPr txBox="1"/>
          <p:nvPr/>
        </p:nvSpPr>
        <p:spPr>
          <a:xfrm>
            <a:off x="6849118" y="999017"/>
            <a:ext cx="4729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rebuchet MS" panose="020B0603020202020204" pitchFamily="34" charset="0"/>
              </a:rPr>
              <a:t>Odvetvia</a:t>
            </a:r>
            <a:r>
              <a:rPr lang="en-US" sz="2000" b="1" dirty="0">
                <a:latin typeface="Trebuchet MS" panose="020B0603020202020204" pitchFamily="34" charset="0"/>
              </a:rPr>
              <a:t>, </a:t>
            </a:r>
            <a:r>
              <a:rPr lang="en-US" sz="2000" b="1" dirty="0" err="1">
                <a:latin typeface="Trebuchet MS" panose="020B0603020202020204" pitchFamily="34" charset="0"/>
              </a:rPr>
              <a:t>kde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majú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zamestnanci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najväčšie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skúsenosti</a:t>
            </a:r>
            <a:r>
              <a:rPr lang="en-US" sz="2000" b="1" dirty="0">
                <a:latin typeface="Trebuchet MS" panose="020B0603020202020204" pitchFamily="34" charset="0"/>
              </a:rPr>
              <a:t> s LGBTI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038E8E-0AB3-9D79-0A43-9EF702CA1E6D}"/>
              </a:ext>
            </a:extLst>
          </p:cNvPr>
          <p:cNvSpPr txBox="1"/>
          <p:nvPr/>
        </p:nvSpPr>
        <p:spPr>
          <a:xfrm>
            <a:off x="8636139" y="6167578"/>
            <a:ext cx="25713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Trebuchet MS" panose="020B0603020202020204" pitchFamily="34" charset="0"/>
              </a:rPr>
              <a:t>Zdroj</a:t>
            </a:r>
            <a:r>
              <a:rPr lang="en-US" sz="1100" dirty="0">
                <a:latin typeface="Trebuchet MS" panose="020B0603020202020204" pitchFamily="34" charset="0"/>
              </a:rPr>
              <a:t>: </a:t>
            </a:r>
            <a:r>
              <a:rPr lang="en-US" sz="1100" dirty="0" err="1">
                <a:latin typeface="Trebuchet MS" panose="020B0603020202020204" pitchFamily="34" charset="0"/>
              </a:rPr>
              <a:t>Paylab</a:t>
            </a:r>
            <a:r>
              <a:rPr lang="en-US" sz="1100" dirty="0">
                <a:latin typeface="Trebuchet MS" panose="020B0603020202020204" pitchFamily="34" charset="0"/>
              </a:rPr>
              <a:t> Data Research, 2019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02A04C95-A06E-E706-8ECF-46D32DF8EFD3}"/>
              </a:ext>
            </a:extLst>
          </p:cNvPr>
          <p:cNvSpPr/>
          <p:nvPr/>
        </p:nvSpPr>
        <p:spPr>
          <a:xfrm rot="16200000">
            <a:off x="-3000327" y="3104638"/>
            <a:ext cx="6858000" cy="64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www.Bez-strachu.sk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B6B6C778-521E-853B-DA5E-66E989FCF1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89381" r="3765" b="2618"/>
          <a:stretch/>
        </p:blipFill>
        <p:spPr>
          <a:xfrm>
            <a:off x="984504" y="6154868"/>
            <a:ext cx="568003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08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2DA622-251C-8022-3B0B-13DE3C43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4100" b="1" dirty="0">
                <a:latin typeface="Trebuchet MS" panose="020B0603020202020204" pitchFamily="34" charset="0"/>
              </a:rPr>
              <a:t>Bossing</a:t>
            </a:r>
          </a:p>
        </p:txBody>
      </p:sp>
      <p:pic>
        <p:nvPicPr>
          <p:cNvPr id="5" name="Picture 4" descr="A person pointing at another person&#10;&#10;Description automatically generated">
            <a:extLst>
              <a:ext uri="{FF2B5EF4-FFF2-40B4-BE49-F238E27FC236}">
                <a16:creationId xmlns:a16="http://schemas.microsoft.com/office/drawing/2014/main" id="{C2D2A7C6-F217-5247-EC10-EF0309FD34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210" r="11415" b="3"/>
          <a:stretch/>
        </p:blipFill>
        <p:spPr>
          <a:xfrm>
            <a:off x="1007196" y="2362318"/>
            <a:ext cx="3418889" cy="26250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7915E-A9B4-6148-CA74-3EFAEF4E4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634" y="2170169"/>
            <a:ext cx="6888090" cy="3011812"/>
          </a:xfrm>
        </p:spPr>
        <p:txBody>
          <a:bodyPr anchor="ctr">
            <a:normAutofit/>
          </a:bodyPr>
          <a:lstStyle/>
          <a:p>
            <a:r>
              <a:rPr lang="en-US" sz="1900" dirty="0">
                <a:latin typeface="Trebuchet MS" panose="020B0603020202020204" pitchFamily="34" charset="0"/>
              </a:rPr>
              <a:t>Forma </a:t>
            </a:r>
            <a:r>
              <a:rPr lang="en-US" sz="1900" dirty="0" err="1">
                <a:latin typeface="Trebuchet MS" panose="020B0603020202020204" pitchFamily="34" charset="0"/>
              </a:rPr>
              <a:t>šikany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ktorá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odohráva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medzi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zamestnancom</a:t>
            </a:r>
            <a:r>
              <a:rPr lang="en-US" sz="1900" dirty="0">
                <a:latin typeface="Trebuchet MS" panose="020B0603020202020204" pitchFamily="34" charset="0"/>
              </a:rPr>
              <a:t> a </a:t>
            </a:r>
            <a:r>
              <a:rPr lang="en-US" sz="1900" dirty="0" err="1">
                <a:latin typeface="Trebuchet MS" panose="020B0603020202020204" pitchFamily="34" charset="0"/>
              </a:rPr>
              <a:t>jeho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nadriadeným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</a:p>
          <a:p>
            <a:r>
              <a:rPr lang="en-US" sz="1900" dirty="0" err="1">
                <a:latin typeface="Trebuchet MS" panose="020B0603020202020204" pitchFamily="34" charset="0"/>
              </a:rPr>
              <a:t>Zamestnanci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čelia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svojvoľným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útokom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svojho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nadriadeného</a:t>
            </a:r>
            <a:r>
              <a:rPr lang="en-US" sz="1900" dirty="0">
                <a:latin typeface="Trebuchet MS" panose="020B0603020202020204" pitchFamily="34" charset="0"/>
              </a:rPr>
              <a:t> bez </a:t>
            </a:r>
            <a:r>
              <a:rPr lang="en-US" sz="1900" dirty="0" err="1">
                <a:latin typeface="Trebuchet MS" panose="020B0603020202020204" pitchFamily="34" charset="0"/>
              </a:rPr>
              <a:t>ohľadu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ich </a:t>
            </a:r>
            <a:r>
              <a:rPr lang="en-US" sz="1900" dirty="0" err="1">
                <a:latin typeface="Trebuchet MS" panose="020B0603020202020204" pitchFamily="34" charset="0"/>
              </a:rPr>
              <a:t>pracovný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výkon</a:t>
            </a:r>
            <a:endParaRPr lang="en-US" sz="1900" dirty="0">
              <a:latin typeface="Trebuchet MS" panose="020B0603020202020204" pitchFamily="34" charset="0"/>
            </a:endParaRPr>
          </a:p>
          <a:p>
            <a:r>
              <a:rPr lang="en-US" sz="1900" dirty="0" err="1">
                <a:latin typeface="Trebuchet MS" panose="020B0603020202020204" pitchFamily="34" charset="0"/>
              </a:rPr>
              <a:t>Útoky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sú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často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osobné</a:t>
            </a:r>
            <a:r>
              <a:rPr lang="en-US" sz="1900" dirty="0">
                <a:latin typeface="Trebuchet MS" panose="020B0603020202020204" pitchFamily="34" charset="0"/>
              </a:rPr>
              <a:t> a </a:t>
            </a:r>
            <a:r>
              <a:rPr lang="en-US" sz="1900" dirty="0" err="1">
                <a:latin typeface="Trebuchet MS" panose="020B0603020202020204" pitchFamily="34" charset="0"/>
              </a:rPr>
              <a:t>zraňujúce</a:t>
            </a:r>
            <a:r>
              <a:rPr lang="en-US" sz="1900" dirty="0">
                <a:latin typeface="Trebuchet MS" panose="020B0603020202020204" pitchFamily="34" charset="0"/>
              </a:rPr>
              <a:t> bez toho, aby ich </a:t>
            </a:r>
            <a:r>
              <a:rPr lang="en-US" sz="1900" dirty="0" err="1">
                <a:latin typeface="Trebuchet MS" panose="020B0603020202020204" pitchFamily="34" charset="0"/>
              </a:rPr>
              <a:t>cieľom</a:t>
            </a:r>
            <a:r>
              <a:rPr lang="en-US" sz="1900" dirty="0">
                <a:latin typeface="Trebuchet MS" panose="020B0603020202020204" pitchFamily="34" charset="0"/>
              </a:rPr>
              <a:t> bolo </a:t>
            </a:r>
            <a:r>
              <a:rPr lang="en-US" sz="1900" dirty="0" err="1">
                <a:latin typeface="Trebuchet MS" panose="020B0603020202020204" pitchFamily="34" charset="0"/>
              </a:rPr>
              <a:t>dosiahnuť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mierovú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dohodu</a:t>
            </a:r>
            <a:endParaRPr lang="en-US" sz="1900" dirty="0">
              <a:latin typeface="Trebuchet MS" panose="020B0603020202020204" pitchFamily="34" charset="0"/>
            </a:endParaRPr>
          </a:p>
          <a:p>
            <a:r>
              <a:rPr lang="en-US" sz="1900" dirty="0" err="1">
                <a:latin typeface="Trebuchet MS" panose="020B0603020202020204" pitchFamily="34" charset="0"/>
              </a:rPr>
              <a:t>Bosing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preto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predstavuje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konfliktnú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formu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komunikácie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ktorou</a:t>
            </a:r>
            <a:r>
              <a:rPr lang="en-US" sz="1900" dirty="0">
                <a:latin typeface="Trebuchet MS" panose="020B0603020202020204" pitchFamily="34" charset="0"/>
              </a:rPr>
              <a:t> je </a:t>
            </a:r>
            <a:r>
              <a:rPr lang="en-US" sz="1900" dirty="0" err="1">
                <a:latin typeface="Trebuchet MS" panose="020B0603020202020204" pitchFamily="34" charset="0"/>
              </a:rPr>
              <a:t>zamestnanec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dlhodobo</a:t>
            </a:r>
            <a:r>
              <a:rPr lang="en-US" sz="1900" dirty="0">
                <a:latin typeface="Trebuchet MS" panose="020B0603020202020204" pitchFamily="34" charset="0"/>
              </a:rPr>
              <a:t> a </a:t>
            </a:r>
            <a:r>
              <a:rPr lang="en-US" sz="1900" dirty="0" err="1">
                <a:latin typeface="Trebuchet MS" panose="020B0603020202020204" pitchFamily="34" charset="0"/>
              </a:rPr>
              <a:t>systematicky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napádaný</a:t>
            </a:r>
            <a:r>
              <a:rPr lang="en-US" sz="1900" dirty="0"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E6B163B8-E852-D858-9ABF-DFBD487F5373}"/>
              </a:ext>
            </a:extLst>
          </p:cNvPr>
          <p:cNvSpPr/>
          <p:nvPr/>
        </p:nvSpPr>
        <p:spPr>
          <a:xfrm rot="16200000">
            <a:off x="-3000327" y="3104638"/>
            <a:ext cx="6858000" cy="64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www.Bez-strachu.sk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2F874422-98AF-66F6-C65C-DC9EE6A9F78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89381" r="3765" b="2618"/>
          <a:stretch/>
        </p:blipFill>
        <p:spPr>
          <a:xfrm>
            <a:off x="984504" y="6154868"/>
            <a:ext cx="568003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8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DEA7B-BD25-BF11-F30C-AAF82CFCB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41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Prejavy</a:t>
            </a:r>
            <a:r>
              <a:rPr lang="en-US" sz="4100" b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bossingu</a:t>
            </a:r>
            <a:endParaRPr lang="en-US" sz="41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5611F-4F8B-0677-6EB2-C1F6904A9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4902935" cy="3851787"/>
          </a:xfrm>
        </p:spPr>
        <p:txBody>
          <a:bodyPr>
            <a:noAutofit/>
          </a:bodyPr>
          <a:lstStyle/>
          <a:p>
            <a:r>
              <a:rPr lang="en-US" sz="1900" dirty="0" err="1">
                <a:latin typeface="Trebuchet MS" panose="020B0603020202020204" pitchFamily="34" charset="0"/>
              </a:rPr>
              <a:t>verbálne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útoky</a:t>
            </a:r>
            <a:endParaRPr lang="en-US" sz="1900" dirty="0">
              <a:latin typeface="Trebuchet MS" panose="020B0603020202020204" pitchFamily="34" charset="0"/>
            </a:endParaRPr>
          </a:p>
          <a:p>
            <a:r>
              <a:rPr lang="en-US" sz="1900" dirty="0" err="1">
                <a:latin typeface="Trebuchet MS" panose="020B0603020202020204" pitchFamily="34" charset="0"/>
              </a:rPr>
              <a:t>psychické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nátlaky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vydieranie</a:t>
            </a:r>
            <a:endParaRPr lang="en-US" sz="1900" dirty="0">
              <a:latin typeface="Trebuchet MS" panose="020B0603020202020204" pitchFamily="34" charset="0"/>
            </a:endParaRPr>
          </a:p>
          <a:p>
            <a:r>
              <a:rPr lang="en-US" sz="1900" dirty="0" err="1">
                <a:latin typeface="Trebuchet MS" panose="020B0603020202020204" pitchFamily="34" charset="0"/>
              </a:rPr>
              <a:t>poškodzovanie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dobrej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povesti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pracovníka</a:t>
            </a:r>
            <a:endParaRPr lang="en-US" sz="1900" dirty="0">
              <a:latin typeface="Trebuchet MS" panose="020B0603020202020204" pitchFamily="34" charset="0"/>
            </a:endParaRPr>
          </a:p>
          <a:p>
            <a:r>
              <a:rPr lang="en-US" sz="1900" dirty="0" err="1">
                <a:latin typeface="Trebuchet MS" panose="020B0603020202020204" pitchFamily="34" charset="0"/>
              </a:rPr>
              <a:t>izolovanie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jednotlivca</a:t>
            </a:r>
            <a:r>
              <a:rPr lang="en-US" sz="1900" dirty="0">
                <a:latin typeface="Trebuchet MS" panose="020B0603020202020204" pitchFamily="34" charset="0"/>
              </a:rPr>
              <a:t> od </a:t>
            </a:r>
            <a:r>
              <a:rPr lang="en-US" sz="1900" dirty="0" err="1">
                <a:latin typeface="Trebuchet MS" panose="020B0603020202020204" pitchFamily="34" charset="0"/>
              </a:rPr>
              <a:t>skupiny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pracovníkov</a:t>
            </a:r>
            <a:endParaRPr lang="en-US" sz="1900" dirty="0">
              <a:latin typeface="Trebuchet MS" panose="020B0603020202020204" pitchFamily="34" charset="0"/>
            </a:endParaRPr>
          </a:p>
          <a:p>
            <a:r>
              <a:rPr lang="en-US" sz="1900" dirty="0" err="1">
                <a:latin typeface="Trebuchet MS" panose="020B0603020202020204" pitchFamily="34" charset="0"/>
              </a:rPr>
              <a:t>iné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škodlivé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ovplyvňovanie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výkonu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jeho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práce</a:t>
            </a:r>
            <a:endParaRPr lang="en-US" sz="1900" dirty="0">
              <a:latin typeface="Trebuchet MS" panose="020B0603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DE705F10-CE6A-0092-155A-FD6E6406ADE7}"/>
              </a:ext>
            </a:extLst>
          </p:cNvPr>
          <p:cNvSpPr/>
          <p:nvPr/>
        </p:nvSpPr>
        <p:spPr>
          <a:xfrm rot="16200000">
            <a:off x="-3000327" y="3104638"/>
            <a:ext cx="6858000" cy="64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www.Bez-strachu.sk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3FA5392C-5977-1EFD-B189-6791D76D2B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89381" r="3765" b="2618"/>
          <a:stretch/>
        </p:blipFill>
        <p:spPr>
          <a:xfrm>
            <a:off x="984504" y="6154868"/>
            <a:ext cx="5680037" cy="54864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24183FA-7167-DFCA-ED33-EBC5675D563D}"/>
              </a:ext>
            </a:extLst>
          </p:cNvPr>
          <p:cNvSpPr txBox="1">
            <a:spLocks/>
          </p:cNvSpPr>
          <p:nvPr/>
        </p:nvSpPr>
        <p:spPr>
          <a:xfrm>
            <a:off x="6125184" y="2305067"/>
            <a:ext cx="4902935" cy="3851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err="1">
                <a:latin typeface="Trebuchet MS" panose="020B0603020202020204" pitchFamily="34" charset="0"/>
              </a:rPr>
              <a:t>ohováranie</a:t>
            </a:r>
            <a:endParaRPr lang="en-US" sz="1900" dirty="0">
              <a:latin typeface="Trebuchet MS" panose="020B0603020202020204" pitchFamily="34" charset="0"/>
            </a:endParaRPr>
          </a:p>
          <a:p>
            <a:r>
              <a:rPr lang="en-US" sz="1900" dirty="0" err="1">
                <a:latin typeface="Trebuchet MS" panose="020B0603020202020204" pitchFamily="34" charset="0"/>
              </a:rPr>
              <a:t>odlišné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odmeňovanie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zamestnanca</a:t>
            </a:r>
            <a:endParaRPr lang="en-US" sz="1900" dirty="0">
              <a:latin typeface="Trebuchet MS" panose="020B0603020202020204" pitchFamily="34" charset="0"/>
            </a:endParaRPr>
          </a:p>
          <a:p>
            <a:r>
              <a:rPr lang="en-US" sz="1900" dirty="0" err="1">
                <a:latin typeface="Trebuchet MS" panose="020B0603020202020204" pitchFamily="34" charset="0"/>
              </a:rPr>
              <a:t>zvýšené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požiadavky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jeho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výkony</a:t>
            </a:r>
            <a:r>
              <a:rPr lang="en-US" sz="1900" dirty="0">
                <a:latin typeface="Trebuchet MS" panose="020B0603020202020204" pitchFamily="34" charset="0"/>
              </a:rPr>
              <a:t> v </a:t>
            </a:r>
            <a:r>
              <a:rPr lang="en-US" sz="1900" dirty="0" err="1">
                <a:latin typeface="Trebuchet MS" panose="020B0603020202020204" pitchFamily="34" charset="0"/>
              </a:rPr>
              <a:t>rámci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pracovného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prostredia</a:t>
            </a:r>
            <a:endParaRPr lang="en-US" sz="1900" dirty="0">
              <a:latin typeface="Trebuchet MS" panose="020B0603020202020204" pitchFamily="34" charset="0"/>
            </a:endParaRPr>
          </a:p>
          <a:p>
            <a:r>
              <a:rPr lang="en-US" sz="1900" dirty="0" err="1">
                <a:latin typeface="Trebuchet MS" panose="020B0603020202020204" pitchFamily="34" charset="0"/>
              </a:rPr>
              <a:t>privlastňovanie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výsledkov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práce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nadriadeným</a:t>
            </a:r>
            <a:endParaRPr lang="en-US" sz="1900" dirty="0">
              <a:latin typeface="Trebuchet MS" panose="020B0603020202020204" pitchFamily="34" charset="0"/>
            </a:endParaRPr>
          </a:p>
          <a:p>
            <a:r>
              <a:rPr lang="en-US" sz="1900" dirty="0" err="1">
                <a:latin typeface="Trebuchet MS" panose="020B0603020202020204" pitchFamily="34" charset="0"/>
              </a:rPr>
              <a:t>zvýšené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časové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nároky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zamestnanca</a:t>
            </a:r>
            <a:endParaRPr lang="en-US" sz="1900" dirty="0">
              <a:latin typeface="Trebuchet MS" panose="020B0603020202020204" pitchFamily="34" charset="0"/>
            </a:endParaRPr>
          </a:p>
          <a:p>
            <a:endParaRPr lang="en-US" sz="1900" b="1" dirty="0">
              <a:latin typeface="Trebuchet MS" panose="020B0603020202020204" pitchFamily="34" charset="0"/>
            </a:endParaRPr>
          </a:p>
          <a:p>
            <a:endParaRPr lang="en-US" sz="19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84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748DA0-76CC-7DF1-8325-D44FFD630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4100" b="1" dirty="0">
                <a:latin typeface="Trebuchet MS" panose="020B0603020202020204" pitchFamily="34" charset="0"/>
              </a:rPr>
              <a:t>Mobbing</a:t>
            </a:r>
          </a:p>
        </p:txBody>
      </p:sp>
      <p:pic>
        <p:nvPicPr>
          <p:cNvPr id="5" name="Picture 4" descr="A person surrounded by hands pointing at his head&#10;&#10;Description automatically generated">
            <a:extLst>
              <a:ext uri="{FF2B5EF4-FFF2-40B4-BE49-F238E27FC236}">
                <a16:creationId xmlns:a16="http://schemas.microsoft.com/office/drawing/2014/main" id="{E22D2A3C-2C1B-69D2-2543-E4203D5245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73" r="6292" b="3"/>
          <a:stretch/>
        </p:blipFill>
        <p:spPr>
          <a:xfrm>
            <a:off x="1007196" y="2265037"/>
            <a:ext cx="3399434" cy="26100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1274B-9833-E529-5245-E3F7F4183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4180" y="2093977"/>
            <a:ext cx="6634068" cy="2324992"/>
          </a:xfrm>
        </p:spPr>
        <p:txBody>
          <a:bodyPr anchor="ctr">
            <a:normAutofit/>
          </a:bodyPr>
          <a:lstStyle/>
          <a:p>
            <a:r>
              <a:rPr lang="en-US" sz="1900" dirty="0" err="1">
                <a:latin typeface="Trebuchet MS" panose="020B0603020202020204" pitchFamily="34" charset="0"/>
              </a:rPr>
              <a:t>šikanovanie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zamestnanca</a:t>
            </a:r>
            <a:r>
              <a:rPr lang="en-US" sz="1900" dirty="0">
                <a:latin typeface="Trebuchet MS" panose="020B0603020202020204" pitchFamily="34" charset="0"/>
              </a:rPr>
              <a:t> zo </a:t>
            </a:r>
            <a:r>
              <a:rPr lang="en-US" sz="1900" dirty="0" err="1">
                <a:latin typeface="Trebuchet MS" panose="020B0603020202020204" pitchFamily="34" charset="0"/>
              </a:rPr>
              <a:t>strany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ostatných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spolupracovníkov</a:t>
            </a:r>
            <a:r>
              <a:rPr lang="en-US" sz="1900" dirty="0">
                <a:latin typeface="Trebuchet MS" panose="020B0603020202020204" pitchFamily="34" charset="0"/>
              </a:rPr>
              <a:t> - </a:t>
            </a:r>
            <a:r>
              <a:rPr lang="en-US" sz="1900" dirty="0" err="1">
                <a:latin typeface="Trebuchet MS" panose="020B0603020202020204" pitchFamily="34" charset="0"/>
              </a:rPr>
              <a:t>kolektívna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šikana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voči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jednotlivcovi</a:t>
            </a:r>
            <a:endParaRPr lang="en-US" sz="1900" dirty="0">
              <a:latin typeface="Trebuchet MS" panose="020B0603020202020204" pitchFamily="34" charset="0"/>
            </a:endParaRPr>
          </a:p>
          <a:p>
            <a:r>
              <a:rPr lang="en-US" sz="1900" dirty="0" err="1">
                <a:latin typeface="Trebuchet MS" panose="020B0603020202020204" pitchFamily="34" charset="0"/>
              </a:rPr>
              <a:t>systematické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intenzívne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útoky</a:t>
            </a:r>
            <a:r>
              <a:rPr lang="en-US" sz="1900" dirty="0">
                <a:latin typeface="Trebuchet MS" panose="020B0603020202020204" pitchFamily="34" charset="0"/>
              </a:rPr>
              <a:t> a </a:t>
            </a:r>
            <a:r>
              <a:rPr lang="en-US" sz="1900" dirty="0" err="1">
                <a:latin typeface="Trebuchet MS" panose="020B0603020202020204" pitchFamily="34" charset="0"/>
              </a:rPr>
              <a:t>šikanovanie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väčšieho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počtu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pracovníkov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voči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jednotlivcovi</a:t>
            </a:r>
            <a:endParaRPr lang="en-US" sz="1900" dirty="0">
              <a:latin typeface="Trebuchet MS" panose="020B0603020202020204" pitchFamily="34" charset="0"/>
            </a:endParaRPr>
          </a:p>
          <a:p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šikanovaného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útočí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aspoň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raz</a:t>
            </a:r>
            <a:r>
              <a:rPr lang="en-US" sz="1900" dirty="0">
                <a:latin typeface="Trebuchet MS" panose="020B0603020202020204" pitchFamily="34" charset="0"/>
              </a:rPr>
              <a:t> za </a:t>
            </a:r>
            <a:r>
              <a:rPr lang="en-US" sz="1900" dirty="0" err="1">
                <a:latin typeface="Trebuchet MS" panose="020B0603020202020204" pitchFamily="34" charset="0"/>
              </a:rPr>
              <a:t>týždeň</a:t>
            </a:r>
            <a:r>
              <a:rPr lang="en-US" sz="1900" dirty="0">
                <a:latin typeface="Trebuchet MS" panose="020B0603020202020204" pitchFamily="34" charset="0"/>
              </a:rPr>
              <a:t> v </a:t>
            </a:r>
            <a:r>
              <a:rPr lang="en-US" sz="1900" dirty="0" err="1">
                <a:latin typeface="Trebuchet MS" panose="020B0603020202020204" pitchFamily="34" charset="0"/>
              </a:rPr>
              <a:t>priebehu</a:t>
            </a:r>
            <a:r>
              <a:rPr lang="en-US" sz="1900" dirty="0">
                <a:latin typeface="Trebuchet MS" panose="020B0603020202020204" pitchFamily="34" charset="0"/>
              </a:rPr>
              <a:t> pol </a:t>
            </a:r>
            <a:r>
              <a:rPr lang="en-US" sz="1900" dirty="0" err="1">
                <a:latin typeface="Trebuchet MS" panose="020B0603020202020204" pitchFamily="34" charset="0"/>
              </a:rPr>
              <a:t>roka</a:t>
            </a:r>
            <a:endParaRPr lang="en-US" sz="1900" dirty="0">
              <a:latin typeface="Trebuchet MS" panose="020B0603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3443493C-81B6-6279-6D29-A827C46C9C93}"/>
              </a:ext>
            </a:extLst>
          </p:cNvPr>
          <p:cNvSpPr/>
          <p:nvPr/>
        </p:nvSpPr>
        <p:spPr>
          <a:xfrm rot="16200000">
            <a:off x="-3000327" y="3104638"/>
            <a:ext cx="6858000" cy="64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www.Bez-strachu.sk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D7396237-42BD-7554-37F2-6989B91DC3A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89381" r="3765" b="2618"/>
          <a:stretch/>
        </p:blipFill>
        <p:spPr>
          <a:xfrm>
            <a:off x="984504" y="6154868"/>
            <a:ext cx="568003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4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A305D-AD84-1FF0-5D46-7AB1373E0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4100" b="1" dirty="0">
                <a:latin typeface="Trebuchet MS" panose="020B0603020202020204" pitchFamily="34" charset="0"/>
              </a:rPr>
              <a:t>OBSAH</a:t>
            </a:r>
            <a:r>
              <a:rPr lang="sk-SK" sz="4100" b="1" dirty="0">
                <a:latin typeface="Trebuchet MS" panose="020B0603020202020204" pitchFamily="34" charset="0"/>
              </a:rPr>
              <a:t> SEMINÁRA</a:t>
            </a:r>
            <a:endParaRPr lang="en-US" sz="4100" b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BBB7C-16ED-9179-AFFE-2457EC92C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en-US" sz="1900" b="1" dirty="0" err="1">
                <a:latin typeface="Trebuchet MS" panose="020B0603020202020204" pitchFamily="34" charset="0"/>
              </a:rPr>
              <a:t>Všeobecne</a:t>
            </a:r>
            <a:r>
              <a:rPr lang="en-US" sz="1900" b="1" dirty="0">
                <a:latin typeface="Trebuchet MS" panose="020B0603020202020204" pitchFamily="34" charset="0"/>
              </a:rPr>
              <a:t> o </a:t>
            </a:r>
            <a:r>
              <a:rPr lang="en-US" sz="1900" b="1" dirty="0" err="1">
                <a:latin typeface="Trebuchet MS" panose="020B0603020202020204" pitchFamily="34" charset="0"/>
              </a:rPr>
              <a:t>diskriminácii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na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pracovisku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</a:p>
          <a:p>
            <a:r>
              <a:rPr lang="en-US" sz="1900" b="1" dirty="0" err="1">
                <a:latin typeface="Trebuchet MS" panose="020B0603020202020204" pitchFamily="34" charset="0"/>
              </a:rPr>
              <a:t>Typy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diskriminácie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na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pracovisku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</a:p>
          <a:p>
            <a:r>
              <a:rPr lang="en-US" sz="1900" b="1" dirty="0" err="1">
                <a:latin typeface="Trebuchet MS" panose="020B0603020202020204" pitchFamily="34" charset="0"/>
              </a:rPr>
              <a:t>Modelové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situácie</a:t>
            </a:r>
            <a:endParaRPr lang="en-US" sz="1900" b="1" dirty="0">
              <a:latin typeface="Trebuchet MS" panose="020B0603020202020204" pitchFamily="34" charset="0"/>
            </a:endParaRPr>
          </a:p>
          <a:p>
            <a:r>
              <a:rPr lang="en-US" sz="1900" b="1" dirty="0" err="1">
                <a:latin typeface="Trebuchet MS" panose="020B0603020202020204" pitchFamily="34" charset="0"/>
              </a:rPr>
              <a:t>Možnosti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nahlasovania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diskriminácie</a:t>
            </a:r>
            <a:endParaRPr lang="en-US" sz="1900" b="1" dirty="0">
              <a:latin typeface="Trebuchet MS" panose="020B0603020202020204" pitchFamily="34" charset="0"/>
            </a:endParaRPr>
          </a:p>
          <a:p>
            <a:r>
              <a:rPr lang="en-US" sz="1900" b="1" dirty="0" err="1">
                <a:latin typeface="Trebuchet MS" panose="020B0603020202020204" pitchFamily="34" charset="0"/>
              </a:rPr>
              <a:t>Povinnosti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zamestnávateľa</a:t>
            </a:r>
            <a:endParaRPr lang="en-US" sz="1900" b="1" dirty="0">
              <a:latin typeface="Trebuchet MS" panose="020B0603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21B5AEDD-48DB-DC1D-68C5-9E021199EA23}"/>
              </a:ext>
            </a:extLst>
          </p:cNvPr>
          <p:cNvSpPr/>
          <p:nvPr/>
        </p:nvSpPr>
        <p:spPr>
          <a:xfrm rot="16200000">
            <a:off x="-3000327" y="3104638"/>
            <a:ext cx="6858000" cy="64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www.Bez-strachu.sk</a:t>
            </a:r>
          </a:p>
        </p:txBody>
      </p:sp>
      <p:pic>
        <p:nvPicPr>
          <p:cNvPr id="17" name="Obrázok 16">
            <a:extLst>
              <a:ext uri="{FF2B5EF4-FFF2-40B4-BE49-F238E27FC236}">
                <a16:creationId xmlns:a16="http://schemas.microsoft.com/office/drawing/2014/main" id="{6F59A063-E8E3-4CC4-91DA-1FBBBE794D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89381" r="3765" b="2618"/>
          <a:stretch/>
        </p:blipFill>
        <p:spPr>
          <a:xfrm>
            <a:off x="984504" y="6154868"/>
            <a:ext cx="568003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80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357CD-3A9B-D699-7AF6-AE53CC06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4100" b="1" dirty="0" err="1">
                <a:latin typeface="Trebuchet MS" panose="020B0603020202020204" pitchFamily="34" charset="0"/>
              </a:rPr>
              <a:t>Prejavy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  <a:r>
              <a:rPr lang="en-US" sz="4100" b="1" dirty="0" err="1">
                <a:latin typeface="Trebuchet MS" panose="020B0603020202020204" pitchFamily="34" charset="0"/>
              </a:rPr>
              <a:t>mobbingu</a:t>
            </a:r>
            <a:endParaRPr lang="en-US" sz="4100" b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025E1-0651-1DB0-BB71-2DFFDF4B1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266544"/>
            <a:ext cx="5026152" cy="3905655"/>
          </a:xfrm>
        </p:spPr>
        <p:txBody>
          <a:bodyPr>
            <a:normAutofit/>
          </a:bodyPr>
          <a:lstStyle/>
          <a:p>
            <a:r>
              <a:rPr lang="en-US" sz="1900" dirty="0" err="1">
                <a:latin typeface="Trebuchet MS" panose="020B0603020202020204" pitchFamily="34" charset="0"/>
              </a:rPr>
              <a:t>vzdychnutie</a:t>
            </a:r>
            <a:endParaRPr lang="en-US" sz="1900" dirty="0">
              <a:latin typeface="Trebuchet MS" panose="020B0603020202020204" pitchFamily="34" charset="0"/>
            </a:endParaRPr>
          </a:p>
          <a:p>
            <a:r>
              <a:rPr lang="en-US" sz="1900" dirty="0" err="1">
                <a:latin typeface="Trebuchet MS" panose="020B0603020202020204" pitchFamily="34" charset="0"/>
              </a:rPr>
              <a:t>prevrátenie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očí</a:t>
            </a:r>
            <a:r>
              <a:rPr lang="en-US" sz="1900" dirty="0">
                <a:latin typeface="Trebuchet MS" panose="020B0603020202020204" pitchFamily="34" charset="0"/>
              </a:rPr>
              <a:t> a </a:t>
            </a:r>
            <a:r>
              <a:rPr lang="en-US" sz="1900" dirty="0" err="1">
                <a:latin typeface="Trebuchet MS" panose="020B0603020202020204" pitchFamily="34" charset="0"/>
              </a:rPr>
              <a:t>upriamenie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pohľadu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obeť</a:t>
            </a:r>
            <a:endParaRPr lang="en-US" sz="1900" dirty="0">
              <a:latin typeface="Trebuchet MS" panose="020B0603020202020204" pitchFamily="34" charset="0"/>
            </a:endParaRPr>
          </a:p>
          <a:p>
            <a:r>
              <a:rPr lang="en-US" sz="1900" dirty="0" err="1">
                <a:latin typeface="Trebuchet MS" panose="020B0603020202020204" pitchFamily="34" charset="0"/>
              </a:rPr>
              <a:t>úplné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ignorovanie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obete</a:t>
            </a:r>
            <a:endParaRPr lang="en-US" sz="1900" dirty="0">
              <a:latin typeface="Trebuchet MS" panose="020B0603020202020204" pitchFamily="34" charset="0"/>
            </a:endParaRPr>
          </a:p>
          <a:p>
            <a:r>
              <a:rPr lang="en-US" sz="1900" dirty="0" err="1">
                <a:latin typeface="Trebuchet MS" panose="020B0603020202020204" pitchFamily="34" charset="0"/>
              </a:rPr>
              <a:t>silný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krik</a:t>
            </a:r>
            <a:r>
              <a:rPr lang="en-US" sz="1900" dirty="0">
                <a:latin typeface="Trebuchet MS" panose="020B0603020202020204" pitchFamily="34" charset="0"/>
              </a:rPr>
              <a:t> a </a:t>
            </a:r>
            <a:r>
              <a:rPr lang="en-US" sz="1900" dirty="0" err="1">
                <a:latin typeface="Trebuchet MS" panose="020B0603020202020204" pitchFamily="34" charset="0"/>
              </a:rPr>
              <a:t>urážanie</a:t>
            </a:r>
            <a:endParaRPr lang="en-US" sz="1900" dirty="0">
              <a:latin typeface="Trebuchet MS" panose="020B0603020202020204" pitchFamily="34" charset="0"/>
            </a:endParaRPr>
          </a:p>
          <a:p>
            <a:r>
              <a:rPr lang="en-US" sz="1900" dirty="0" err="1">
                <a:latin typeface="Trebuchet MS" panose="020B0603020202020204" pitchFamily="34" charset="0"/>
              </a:rPr>
              <a:t>zastrašovanie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gestami</a:t>
            </a:r>
            <a:endParaRPr lang="en-US" sz="1900" dirty="0">
              <a:latin typeface="Trebuchet MS" panose="020B0603020202020204" pitchFamily="34" charset="0"/>
            </a:endParaRPr>
          </a:p>
          <a:p>
            <a:r>
              <a:rPr lang="en-US" sz="1900" dirty="0" err="1">
                <a:latin typeface="Trebuchet MS" panose="020B0603020202020204" pitchFamily="34" charset="0"/>
              </a:rPr>
              <a:t>kladenie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neprimeraných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požiadaviek</a:t>
            </a:r>
            <a:endParaRPr lang="en-US" sz="1900" dirty="0">
              <a:latin typeface="Trebuchet MS" panose="020B0603020202020204" pitchFamily="34" charset="0"/>
            </a:endParaRPr>
          </a:p>
          <a:p>
            <a:r>
              <a:rPr lang="en-US" sz="1900" dirty="0" err="1">
                <a:latin typeface="Trebuchet MS" panose="020B0603020202020204" pitchFamily="34" charset="0"/>
              </a:rPr>
              <a:t>obvinenia</a:t>
            </a:r>
            <a:r>
              <a:rPr lang="en-US" sz="1900" dirty="0">
                <a:latin typeface="Trebuchet MS" panose="020B0603020202020204" pitchFamily="34" charset="0"/>
              </a:rPr>
              <a:t> z </a:t>
            </a:r>
            <a:r>
              <a:rPr lang="en-US" sz="1900" dirty="0" err="1">
                <a:latin typeface="Trebuchet MS" panose="020B0603020202020204" pitchFamily="34" charset="0"/>
              </a:rPr>
              <a:t>vymyslených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chýb</a:t>
            </a:r>
            <a:endParaRPr lang="en-US" sz="1900" dirty="0">
              <a:latin typeface="Trebuchet MS" panose="020B0603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F04AB5AC-DA20-4B38-9DBB-B354EBCF7E95}"/>
              </a:ext>
            </a:extLst>
          </p:cNvPr>
          <p:cNvSpPr/>
          <p:nvPr/>
        </p:nvSpPr>
        <p:spPr>
          <a:xfrm rot="16200000">
            <a:off x="-3000327" y="3104638"/>
            <a:ext cx="6858000" cy="64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www.Bez-strachu.sk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0E70AF1B-5E69-2F45-D5AE-F43F57F273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89381" r="3765" b="2618"/>
          <a:stretch/>
        </p:blipFill>
        <p:spPr>
          <a:xfrm>
            <a:off x="984504" y="6154868"/>
            <a:ext cx="5680037" cy="54864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46A64F-9154-085D-C490-9C33F0C328CB}"/>
              </a:ext>
            </a:extLst>
          </p:cNvPr>
          <p:cNvSpPr txBox="1">
            <a:spLocks/>
          </p:cNvSpPr>
          <p:nvPr/>
        </p:nvSpPr>
        <p:spPr>
          <a:xfrm>
            <a:off x="6202822" y="2282754"/>
            <a:ext cx="5026152" cy="3905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err="1">
                <a:latin typeface="Trebuchet MS" panose="020B0603020202020204" pitchFamily="34" charset="0"/>
              </a:rPr>
              <a:t>neustála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kritika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obete</a:t>
            </a:r>
            <a:endParaRPr lang="en-US" sz="1900" dirty="0">
              <a:latin typeface="Trebuchet MS" panose="020B0603020202020204" pitchFamily="34" charset="0"/>
            </a:endParaRPr>
          </a:p>
          <a:p>
            <a:r>
              <a:rPr lang="en-US" sz="1900" dirty="0" err="1">
                <a:latin typeface="Trebuchet MS" panose="020B0603020202020204" pitchFamily="34" charset="0"/>
              </a:rPr>
              <a:t>neoprávnené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získavanie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kreditu</a:t>
            </a:r>
            <a:r>
              <a:rPr lang="en-US" sz="1900" dirty="0">
                <a:latin typeface="Trebuchet MS" panose="020B0603020202020204" pitchFamily="34" charset="0"/>
              </a:rPr>
              <a:t> za </a:t>
            </a:r>
            <a:r>
              <a:rPr lang="en-US" sz="1900" dirty="0" err="1">
                <a:latin typeface="Trebuchet MS" panose="020B0603020202020204" pitchFamily="34" charset="0"/>
              </a:rPr>
              <a:t>prácu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vykonanú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obeťou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mobbingu</a:t>
            </a:r>
            <a:endParaRPr lang="en-US" sz="19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35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620D71-4477-D1C2-1675-A5C2A483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4100" b="1" dirty="0" err="1">
                <a:latin typeface="Trebuchet MS" panose="020B0603020202020204" pitchFamily="34" charset="0"/>
              </a:rPr>
              <a:t>Sexuálne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  <a:r>
              <a:rPr lang="en-US" sz="4100" b="1" dirty="0" err="1">
                <a:latin typeface="Trebuchet MS" panose="020B0603020202020204" pitchFamily="34" charset="0"/>
              </a:rPr>
              <a:t>obťažovanie</a:t>
            </a:r>
            <a:endParaRPr lang="en-US" sz="4100" b="1" dirty="0">
              <a:latin typeface="Trebuchet MS" panose="020B06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501387-E73B-E396-D62E-0DFCC8889F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72" r="24207" b="1"/>
          <a:stretch/>
        </p:blipFill>
        <p:spPr>
          <a:xfrm>
            <a:off x="1007196" y="2372616"/>
            <a:ext cx="3338893" cy="25635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FBE2B-993C-22DD-D6E7-B59CBDA4F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268" y="2114490"/>
            <a:ext cx="6917264" cy="411519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sk-SK" sz="1900" dirty="0">
                <a:latin typeface="Trebuchet MS" panose="020B0603020202020204" pitchFamily="34" charset="0"/>
              </a:rPr>
              <a:t>Jedna z foriem </a:t>
            </a:r>
            <a:r>
              <a:rPr lang="en-US" sz="1900" dirty="0" err="1">
                <a:latin typeface="Trebuchet MS" panose="020B0603020202020204" pitchFamily="34" charset="0"/>
              </a:rPr>
              <a:t>diskriminácie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pracovisku</a:t>
            </a:r>
            <a:r>
              <a:rPr lang="sk-SK" sz="1900" dirty="0">
                <a:latin typeface="Trebuchet MS" panose="020B0603020202020204" pitchFamily="34" charset="0"/>
              </a:rPr>
              <a:t> a to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základe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pohlavia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sk-SK" sz="1900" dirty="0">
                <a:latin typeface="Trebuchet MS" panose="020B0603020202020204" pitchFamily="34" charset="0"/>
              </a:rPr>
              <a:t>- </a:t>
            </a:r>
            <a:r>
              <a:rPr lang="en-US" sz="1900" dirty="0" err="1">
                <a:latin typeface="Trebuchet MS" panose="020B0603020202020204" pitchFamily="34" charset="0"/>
              </a:rPr>
              <a:t>vzťahuje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súkromných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zamestnávateľ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ako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vládne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či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neziskové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organizácie</a:t>
            </a:r>
            <a:r>
              <a:rPr lang="en-US" sz="1900" dirty="0">
                <a:latin typeface="Trebuchet MS" panose="020B0603020202020204" pitchFamily="34" charset="0"/>
              </a:rPr>
              <a:t>. </a:t>
            </a:r>
            <a:r>
              <a:rPr lang="en-US" sz="1900" dirty="0" err="1">
                <a:latin typeface="Trebuchet MS" panose="020B0603020202020204" pitchFamily="34" charset="0"/>
              </a:rPr>
              <a:t>Môže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prejavovať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rôznymi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spôsobmi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medzi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ktoré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patrí</a:t>
            </a:r>
            <a:r>
              <a:rPr lang="en-US" sz="1900" dirty="0">
                <a:latin typeface="Trebuchet MS" panose="020B0603020202020204" pitchFamily="34" charset="0"/>
              </a:rPr>
              <a:t>: </a:t>
            </a:r>
          </a:p>
          <a:p>
            <a:r>
              <a:rPr lang="en-US" sz="1900" dirty="0" err="1">
                <a:latin typeface="Trebuchet MS" panose="020B0603020202020204" pitchFamily="34" charset="0"/>
              </a:rPr>
              <a:t>obeťou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ako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obťažovateľom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môže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byť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žena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muž</a:t>
            </a:r>
            <a:r>
              <a:rPr lang="en-US" sz="1900" dirty="0">
                <a:latin typeface="Trebuchet MS" panose="020B0603020202020204" pitchFamily="34" charset="0"/>
              </a:rPr>
              <a:t>. </a:t>
            </a:r>
            <a:r>
              <a:rPr lang="en-US" sz="1900" dirty="0" err="1">
                <a:latin typeface="Trebuchet MS" panose="020B0603020202020204" pitchFamily="34" charset="0"/>
              </a:rPr>
              <a:t>Obeť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nemusí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byť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opačného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pohlavia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ako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obťažovateľ</a:t>
            </a:r>
            <a:r>
              <a:rPr lang="en-US" sz="1900" dirty="0">
                <a:latin typeface="Trebuchet MS" panose="020B0603020202020204" pitchFamily="34" charset="0"/>
              </a:rPr>
              <a:t>;</a:t>
            </a:r>
          </a:p>
          <a:p>
            <a:r>
              <a:rPr lang="en-US" sz="1900" dirty="0" err="1">
                <a:latin typeface="Trebuchet MS" panose="020B0603020202020204" pitchFamily="34" charset="0"/>
              </a:rPr>
              <a:t>obťažovateľom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môže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byť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nadriadený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obete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zástupca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zamestnávateľa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nadriadený</a:t>
            </a:r>
            <a:r>
              <a:rPr lang="en-US" sz="1900" dirty="0">
                <a:latin typeface="Trebuchet MS" panose="020B0603020202020204" pitchFamily="34" charset="0"/>
              </a:rPr>
              <a:t> v </a:t>
            </a:r>
            <a:r>
              <a:rPr lang="en-US" sz="1900" dirty="0" err="1">
                <a:latin typeface="Trebuchet MS" panose="020B0603020202020204" pitchFamily="34" charset="0"/>
              </a:rPr>
              <a:t>inej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oblasti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spolupracovník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nezamestnanec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napríklad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predajca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zákazník</a:t>
            </a:r>
            <a:r>
              <a:rPr lang="en-US" sz="1900" dirty="0">
                <a:latin typeface="Trebuchet MS" panose="020B0603020202020204" pitchFamily="34" charset="0"/>
              </a:rPr>
              <a:t>;</a:t>
            </a:r>
          </a:p>
          <a:p>
            <a:r>
              <a:rPr lang="en-US" sz="1900" dirty="0" err="1">
                <a:latin typeface="Trebuchet MS" panose="020B0603020202020204" pitchFamily="34" charset="0"/>
              </a:rPr>
              <a:t>obeťou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nemusí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byť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obťažovaná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osoba</a:t>
            </a:r>
            <a:r>
              <a:rPr lang="en-US" sz="1900" dirty="0">
                <a:latin typeface="Trebuchet MS" panose="020B0603020202020204" pitchFamily="34" charset="0"/>
              </a:rPr>
              <a:t>, ale </a:t>
            </a:r>
            <a:r>
              <a:rPr lang="en-US" sz="1900" dirty="0" err="1">
                <a:latin typeface="Trebuchet MS" panose="020B0603020202020204" pitchFamily="34" charset="0"/>
              </a:rPr>
              <a:t>môže</a:t>
            </a:r>
            <a:r>
              <a:rPr lang="en-US" sz="1900" dirty="0">
                <a:latin typeface="Trebuchet MS" panose="020B0603020202020204" pitchFamily="34" charset="0"/>
              </a:rPr>
              <a:t> to </a:t>
            </a:r>
            <a:r>
              <a:rPr lang="en-US" sz="1900" dirty="0" err="1">
                <a:latin typeface="Trebuchet MS" panose="020B0603020202020204" pitchFamily="34" charset="0"/>
              </a:rPr>
              <a:t>byť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ktokoľvek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koho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útočné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správanie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dotklo</a:t>
            </a:r>
            <a:r>
              <a:rPr lang="en-US" sz="1900" dirty="0">
                <a:latin typeface="Trebuchet MS" panose="020B0603020202020204" pitchFamily="34" charset="0"/>
              </a:rPr>
              <a:t>;</a:t>
            </a:r>
          </a:p>
          <a:p>
            <a:r>
              <a:rPr lang="en-US" sz="1900" dirty="0" err="1">
                <a:latin typeface="Trebuchet MS" panose="020B0603020202020204" pitchFamily="34" charset="0"/>
              </a:rPr>
              <a:t>správanie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obťažovateľa</a:t>
            </a:r>
            <a:r>
              <a:rPr lang="en-US" sz="1900" dirty="0">
                <a:latin typeface="Trebuchet MS" panose="020B0603020202020204" pitchFamily="34" charset="0"/>
              </a:rPr>
              <a:t> je </a:t>
            </a:r>
            <a:r>
              <a:rPr lang="en-US" sz="1900" dirty="0" err="1">
                <a:latin typeface="Trebuchet MS" panose="020B0603020202020204" pitchFamily="34" charset="0"/>
              </a:rPr>
              <a:t>nevítané</a:t>
            </a:r>
            <a:r>
              <a:rPr lang="en-US" sz="1900" dirty="0">
                <a:latin typeface="Trebuchet MS" panose="020B0603020202020204" pitchFamily="34" charset="0"/>
              </a:rPr>
              <a:t> a </a:t>
            </a:r>
            <a:r>
              <a:rPr lang="en-US" sz="1900" dirty="0" err="1">
                <a:latin typeface="Trebuchet MS" panose="020B0603020202020204" pitchFamily="34" charset="0"/>
              </a:rPr>
              <a:t>nechcené</a:t>
            </a:r>
            <a:r>
              <a:rPr lang="en-US" sz="1900" dirty="0"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67A823DF-EC3E-7249-A614-26B23FCEDAF0}"/>
              </a:ext>
            </a:extLst>
          </p:cNvPr>
          <p:cNvSpPr/>
          <p:nvPr/>
        </p:nvSpPr>
        <p:spPr>
          <a:xfrm rot="16200000">
            <a:off x="-3000327" y="3104638"/>
            <a:ext cx="6858000" cy="64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www.Bez-strachu.sk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60B37A92-B5D9-A234-AAA5-0E4DC9FAEF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89381" r="3765" b="2618"/>
          <a:stretch/>
        </p:blipFill>
        <p:spPr>
          <a:xfrm>
            <a:off x="984504" y="6154868"/>
            <a:ext cx="568003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94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DFA56-5F6E-794B-4BE4-E42E6C28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4100" b="1" dirty="0">
                <a:latin typeface="Trebuchet MS" panose="020B0603020202020204" pitchFamily="34" charset="0"/>
              </a:rPr>
              <a:t>FORMY SEXUÁLNEHO OBŤAŽOVANIA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5C933-D064-2DA5-8689-CD8F4AE1C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542" y="2320412"/>
            <a:ext cx="5026152" cy="3851787"/>
          </a:xfrm>
        </p:spPr>
        <p:txBody>
          <a:bodyPr>
            <a:noAutofit/>
          </a:bodyPr>
          <a:lstStyle/>
          <a:p>
            <a:r>
              <a:rPr lang="en-US" sz="1900" dirty="0" err="1">
                <a:latin typeface="Trebuchet MS" panose="020B0603020202020204" pitchFamily="34" charset="0"/>
              </a:rPr>
              <a:t>vytváranie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takých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pracovných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podmienok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ktoré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sú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závislé</a:t>
            </a:r>
            <a:r>
              <a:rPr lang="en-US" sz="1900" dirty="0">
                <a:latin typeface="Trebuchet MS" panose="020B0603020202020204" pitchFamily="34" charset="0"/>
              </a:rPr>
              <a:t> od </a:t>
            </a:r>
            <a:r>
              <a:rPr lang="en-US" sz="1900" dirty="0" err="1">
                <a:latin typeface="Trebuchet MS" panose="020B0603020202020204" pitchFamily="34" charset="0"/>
              </a:rPr>
              <a:t>sexuálnej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priazne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či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už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explicitne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implicitne</a:t>
            </a:r>
            <a:r>
              <a:rPr lang="en-US" sz="1900" dirty="0">
                <a:latin typeface="Trebuchet MS" panose="020B0603020202020204" pitchFamily="34" charset="0"/>
              </a:rPr>
              <a:t>; </a:t>
            </a:r>
          </a:p>
          <a:p>
            <a:r>
              <a:rPr lang="en-US" sz="1900" dirty="0" err="1">
                <a:latin typeface="Trebuchet MS" panose="020B0603020202020204" pitchFamily="34" charset="0"/>
              </a:rPr>
              <a:t>fyzické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činy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sexuálneho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napadnutia</a:t>
            </a:r>
            <a:r>
              <a:rPr lang="en-US" sz="1900" dirty="0">
                <a:latin typeface="Trebuchet MS" panose="020B0603020202020204" pitchFamily="34" charset="0"/>
              </a:rPr>
              <a:t>; </a:t>
            </a:r>
          </a:p>
          <a:p>
            <a:r>
              <a:rPr lang="en-US" sz="1900" dirty="0" err="1">
                <a:latin typeface="Trebuchet MS" panose="020B0603020202020204" pitchFamily="34" charset="0"/>
              </a:rPr>
              <a:t>žiadosti</a:t>
            </a:r>
            <a:r>
              <a:rPr lang="en-US" sz="1900" dirty="0">
                <a:latin typeface="Trebuchet MS" panose="020B0603020202020204" pitchFamily="34" charset="0"/>
              </a:rPr>
              <a:t> o </a:t>
            </a:r>
            <a:r>
              <a:rPr lang="en-US" sz="1900" dirty="0" err="1">
                <a:latin typeface="Trebuchet MS" panose="020B0603020202020204" pitchFamily="34" charset="0"/>
              </a:rPr>
              <a:t>sexuálne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služby</a:t>
            </a:r>
            <a:r>
              <a:rPr lang="en-US" sz="1900" dirty="0">
                <a:latin typeface="Trebuchet MS" panose="020B0603020202020204" pitchFamily="34" charset="0"/>
              </a:rPr>
              <a:t>; </a:t>
            </a:r>
          </a:p>
          <a:p>
            <a:r>
              <a:rPr lang="en-US" sz="1900" dirty="0" err="1">
                <a:latin typeface="Trebuchet MS" panose="020B0603020202020204" pitchFamily="34" charset="0"/>
              </a:rPr>
              <a:t>verbálne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obťažovanie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sexuálneho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charakteru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vrátane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vtipov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odkazujúcich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sexuálne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činy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sexuálnu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orientáciu</a:t>
            </a:r>
            <a:r>
              <a:rPr lang="en-US" sz="1900" dirty="0">
                <a:latin typeface="Trebuchet MS" panose="020B0603020202020204" pitchFamily="34" charset="0"/>
              </a:rPr>
              <a:t>; </a:t>
            </a:r>
            <a:endParaRPr lang="sk-SK" sz="1900" dirty="0">
              <a:latin typeface="Trebuchet MS" panose="020B0603020202020204" pitchFamily="34" charset="0"/>
            </a:endParaRPr>
          </a:p>
          <a:p>
            <a:r>
              <a:rPr lang="en-US" sz="1900" dirty="0" err="1">
                <a:latin typeface="Trebuchet MS" panose="020B0603020202020204" pitchFamily="34" charset="0"/>
              </a:rPr>
              <a:t>nežiaduce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dotyky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fyzický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kontakt</a:t>
            </a:r>
            <a:r>
              <a:rPr lang="en-US" sz="1900" dirty="0">
                <a:latin typeface="Trebuchet MS" panose="020B0603020202020204" pitchFamily="34" charset="0"/>
              </a:rPr>
              <a:t>;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F225CCF2-DFD5-E09A-0A5F-40497BBB8619}"/>
              </a:ext>
            </a:extLst>
          </p:cNvPr>
          <p:cNvSpPr/>
          <p:nvPr/>
        </p:nvSpPr>
        <p:spPr>
          <a:xfrm rot="16200000">
            <a:off x="-3000327" y="3104638"/>
            <a:ext cx="6858000" cy="64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www.Bez-strachu.sk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C02B275F-E871-2C13-AE02-A316549D9B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89381" r="3765" b="2618"/>
          <a:stretch/>
        </p:blipFill>
        <p:spPr>
          <a:xfrm>
            <a:off x="984504" y="6154868"/>
            <a:ext cx="5680037" cy="54864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8D7BB9-9EC0-8CE4-F88D-F6ED69C55C11}"/>
              </a:ext>
            </a:extLst>
          </p:cNvPr>
          <p:cNvSpPr txBox="1">
            <a:spLocks/>
          </p:cNvSpPr>
          <p:nvPr/>
        </p:nvSpPr>
        <p:spPr>
          <a:xfrm>
            <a:off x="6282467" y="2377894"/>
            <a:ext cx="5026152" cy="3851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err="1">
                <a:latin typeface="Trebuchet MS" panose="020B0603020202020204" pitchFamily="34" charset="0"/>
              </a:rPr>
              <a:t>nežiaduce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sexuálne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návrhy</a:t>
            </a:r>
            <a:r>
              <a:rPr lang="en-US" sz="1900" dirty="0">
                <a:latin typeface="Trebuchet MS" panose="020B0603020202020204" pitchFamily="34" charset="0"/>
              </a:rPr>
              <a:t>;</a:t>
            </a:r>
          </a:p>
          <a:p>
            <a:r>
              <a:rPr lang="en-US" sz="1900" dirty="0" err="1">
                <a:latin typeface="Trebuchet MS" panose="020B0603020202020204" pitchFamily="34" charset="0"/>
              </a:rPr>
              <a:t>rozoberanie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sexuálnych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vzťahov</a:t>
            </a:r>
            <a:r>
              <a:rPr lang="en-US" sz="1900" dirty="0">
                <a:latin typeface="Trebuchet MS" panose="020B0603020202020204" pitchFamily="34" charset="0"/>
              </a:rPr>
              <a:t>/</a:t>
            </a:r>
            <a:r>
              <a:rPr lang="en-US" sz="1900" dirty="0" err="1">
                <a:latin typeface="Trebuchet MS" panose="020B0603020202020204" pitchFamily="34" charset="0"/>
              </a:rPr>
              <a:t>príbehov</a:t>
            </a:r>
            <a:r>
              <a:rPr lang="en-US" sz="1900" dirty="0">
                <a:latin typeface="Trebuchet MS" panose="020B0603020202020204" pitchFamily="34" charset="0"/>
              </a:rPr>
              <a:t>/</a:t>
            </a:r>
            <a:r>
              <a:rPr lang="en-US" sz="1900" dirty="0" err="1">
                <a:latin typeface="Trebuchet MS" panose="020B0603020202020204" pitchFamily="34" charset="0"/>
              </a:rPr>
              <a:t>fantázií</a:t>
            </a:r>
            <a:r>
              <a:rPr lang="en-US" sz="1900" dirty="0">
                <a:latin typeface="Trebuchet MS" panose="020B0603020202020204" pitchFamily="34" charset="0"/>
              </a:rPr>
              <a:t> v </a:t>
            </a:r>
            <a:r>
              <a:rPr lang="en-US" sz="1900" dirty="0" err="1">
                <a:latin typeface="Trebuchet MS" panose="020B0603020202020204" pitchFamily="34" charset="0"/>
              </a:rPr>
              <a:t>práci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škole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iných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nevhodných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miestach</a:t>
            </a:r>
            <a:r>
              <a:rPr lang="en-US" sz="1900" dirty="0">
                <a:latin typeface="Trebuchet MS" panose="020B0603020202020204" pitchFamily="34" charset="0"/>
              </a:rPr>
              <a:t>; </a:t>
            </a:r>
          </a:p>
          <a:p>
            <a:r>
              <a:rPr lang="en-US" sz="1900" dirty="0" err="1">
                <a:latin typeface="Trebuchet MS" panose="020B0603020202020204" pitchFamily="34" charset="0"/>
              </a:rPr>
              <a:t>odhaľovanie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vykonávanie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sexuálnych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aktov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sebe</a:t>
            </a:r>
            <a:r>
              <a:rPr lang="en-US" sz="1900" dirty="0">
                <a:latin typeface="Trebuchet MS" panose="020B0603020202020204" pitchFamily="34" charset="0"/>
              </a:rPr>
              <a:t>; </a:t>
            </a:r>
          </a:p>
          <a:p>
            <a:r>
              <a:rPr lang="en-US" sz="1900" dirty="0" err="1">
                <a:latin typeface="Trebuchet MS" panose="020B0603020202020204" pitchFamily="34" charset="0"/>
              </a:rPr>
              <a:t>nežiaduce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sexuálne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explicitné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fotografie</a:t>
            </a:r>
            <a:r>
              <a:rPr lang="en-US" sz="1900" dirty="0">
                <a:latin typeface="Trebuchet MS" panose="020B0603020202020204" pitchFamily="34" charset="0"/>
              </a:rPr>
              <a:t>, e-</a:t>
            </a:r>
            <a:r>
              <a:rPr lang="en-US" sz="1900" dirty="0" err="1">
                <a:latin typeface="Trebuchet MS" panose="020B0603020202020204" pitchFamily="34" charset="0"/>
              </a:rPr>
              <a:t>maily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textové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správy</a:t>
            </a:r>
            <a:r>
              <a:rPr lang="en-US" sz="1900" dirty="0"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3319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3ACCF6-EFC5-B02B-4631-99317A07C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4100" b="1" dirty="0" err="1">
                <a:latin typeface="Trebuchet MS" panose="020B0603020202020204" pitchFamily="34" charset="0"/>
              </a:rPr>
              <a:t>Ako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  <a:r>
              <a:rPr lang="en-US" sz="4100" b="1" dirty="0" err="1">
                <a:latin typeface="Trebuchet MS" panose="020B0603020202020204" pitchFamily="34" charset="0"/>
              </a:rPr>
              <a:t>sa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  <a:r>
              <a:rPr lang="en-US" sz="4100" b="1" dirty="0" err="1">
                <a:latin typeface="Trebuchet MS" panose="020B0603020202020204" pitchFamily="34" charset="0"/>
              </a:rPr>
              <a:t>brániť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  <a:r>
              <a:rPr lang="sk-SK" sz="4100" b="1" dirty="0">
                <a:latin typeface="Trebuchet MS" panose="020B0603020202020204" pitchFamily="34" charset="0"/>
              </a:rPr>
              <a:t>OBŤAŽOVANIU </a:t>
            </a:r>
            <a:r>
              <a:rPr lang="en-US" sz="4100" b="1" dirty="0">
                <a:latin typeface="Trebuchet MS" panose="020B0603020202020204" pitchFamily="34" charset="0"/>
              </a:rPr>
              <a:t>AKO OBEŤ ČI POZOROVATEĽ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2D7A7-D23E-1801-507C-1ACDBCD19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255" y="2250850"/>
            <a:ext cx="11079221" cy="4436032"/>
          </a:xfrm>
        </p:spPr>
        <p:txBody>
          <a:bodyPr>
            <a:noAutofit/>
          </a:bodyPr>
          <a:lstStyle/>
          <a:p>
            <a:r>
              <a:rPr lang="en-US" sz="1900" b="1" dirty="0">
                <a:latin typeface="Trebuchet MS" panose="020B0603020202020204" pitchFamily="34" charset="0"/>
              </a:rPr>
              <a:t>1. </a:t>
            </a:r>
            <a:r>
              <a:rPr lang="en-US" sz="1900" b="1" dirty="0" err="1">
                <a:latin typeface="Trebuchet MS" panose="020B0603020202020204" pitchFamily="34" charset="0"/>
              </a:rPr>
              <a:t>Odvráťte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pozornosť</a:t>
            </a:r>
            <a:r>
              <a:rPr lang="en-US" sz="1900" b="1" dirty="0">
                <a:latin typeface="Trebuchet MS" panose="020B0603020202020204" pitchFamily="34" charset="0"/>
              </a:rPr>
              <a:t>: </a:t>
            </a:r>
            <a:r>
              <a:rPr lang="en-US" sz="1900" dirty="0" err="1">
                <a:latin typeface="Trebuchet MS" panose="020B0603020202020204" pitchFamily="34" charset="0"/>
              </a:rPr>
              <a:t>Urobte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čo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môžete</a:t>
            </a:r>
            <a:r>
              <a:rPr lang="en-US" sz="1900" dirty="0">
                <a:latin typeface="Trebuchet MS" panose="020B0603020202020204" pitchFamily="34" charset="0"/>
              </a:rPr>
              <a:t>, aby </a:t>
            </a:r>
            <a:r>
              <a:rPr lang="en-US" sz="1900" dirty="0" err="1">
                <a:latin typeface="Trebuchet MS" panose="020B0603020202020204" pitchFamily="34" charset="0"/>
              </a:rPr>
              <a:t>ste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prerušili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obťažovanie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odvrátili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pozornosť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tých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ktorí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obťažovaní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podieľajú</a:t>
            </a:r>
            <a:r>
              <a:rPr lang="en-US" sz="1900" dirty="0">
                <a:latin typeface="Trebuchet MS" panose="020B0603020202020204" pitchFamily="34" charset="0"/>
              </a:rPr>
              <a:t>. Ale </a:t>
            </a:r>
            <a:r>
              <a:rPr lang="en-US" sz="1900" dirty="0" err="1">
                <a:latin typeface="Trebuchet MS" panose="020B0603020202020204" pitchFamily="34" charset="0"/>
              </a:rPr>
              <a:t>nezabudnite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uistiť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že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tým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nevystavíte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nebezpečenstvu</a:t>
            </a:r>
            <a:r>
              <a:rPr lang="en-US" sz="1900" dirty="0">
                <a:latin typeface="Trebuchet MS" panose="020B0603020202020204" pitchFamily="34" charset="0"/>
              </a:rPr>
              <a:t>.</a:t>
            </a:r>
          </a:p>
          <a:p>
            <a:r>
              <a:rPr lang="en-US" sz="1900" b="1" dirty="0">
                <a:latin typeface="Trebuchet MS" panose="020B0603020202020204" pitchFamily="34" charset="0"/>
              </a:rPr>
              <a:t>2. </a:t>
            </a:r>
            <a:r>
              <a:rPr lang="en-US" sz="1900" b="1" dirty="0" err="1">
                <a:latin typeface="Trebuchet MS" panose="020B0603020202020204" pitchFamily="34" charset="0"/>
              </a:rPr>
              <a:t>Opýtajte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sa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priamo</a:t>
            </a:r>
            <a:r>
              <a:rPr lang="en-US" sz="1900" b="1" dirty="0">
                <a:latin typeface="Trebuchet MS" panose="020B0603020202020204" pitchFamily="34" charset="0"/>
              </a:rPr>
              <a:t>: </a:t>
            </a:r>
            <a:r>
              <a:rPr lang="en-US" sz="1900" dirty="0" err="1">
                <a:latin typeface="Trebuchet MS" panose="020B0603020202020204" pitchFamily="34" charset="0"/>
              </a:rPr>
              <a:t>Porozprávajte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priamo</a:t>
            </a:r>
            <a:r>
              <a:rPr lang="en-US" sz="1900" dirty="0">
                <a:latin typeface="Trebuchet MS" panose="020B0603020202020204" pitchFamily="34" charset="0"/>
              </a:rPr>
              <a:t> s </a:t>
            </a:r>
            <a:r>
              <a:rPr lang="en-US" sz="1900" dirty="0" err="1">
                <a:latin typeface="Trebuchet MS" panose="020B0603020202020204" pitchFamily="34" charset="0"/>
              </a:rPr>
              <a:t>osobou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ktorá</a:t>
            </a:r>
            <a:r>
              <a:rPr lang="en-US" sz="1900" dirty="0">
                <a:latin typeface="Trebuchet MS" panose="020B0603020202020204" pitchFamily="34" charset="0"/>
              </a:rPr>
              <a:t> je </a:t>
            </a:r>
            <a:r>
              <a:rPr lang="en-US" sz="1900" dirty="0" err="1">
                <a:latin typeface="Trebuchet MS" panose="020B0603020202020204" pitchFamily="34" charset="0"/>
              </a:rPr>
              <a:t>obťažovaná</a:t>
            </a:r>
            <a:r>
              <a:rPr lang="en-US" sz="1900" dirty="0">
                <a:latin typeface="Trebuchet MS" panose="020B0603020202020204" pitchFamily="34" charset="0"/>
              </a:rPr>
              <a:t>. Ak </a:t>
            </a:r>
            <a:r>
              <a:rPr lang="en-US" sz="1900" dirty="0" err="1">
                <a:latin typeface="Trebuchet MS" panose="020B0603020202020204" pitchFamily="34" charset="0"/>
              </a:rPr>
              <a:t>sú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obťažovaní</a:t>
            </a:r>
            <a:r>
              <a:rPr lang="en-US" sz="1900" dirty="0">
                <a:latin typeface="Trebuchet MS" panose="020B0603020202020204" pitchFamily="34" charset="0"/>
              </a:rPr>
              <a:t> v </a:t>
            </a:r>
            <a:r>
              <a:rPr lang="en-US" sz="1900" dirty="0" err="1">
                <a:latin typeface="Trebuchet MS" panose="020B0603020202020204" pitchFamily="34" charset="0"/>
              </a:rPr>
              <a:t>práci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v </a:t>
            </a:r>
            <a:r>
              <a:rPr lang="en-US" sz="1900" dirty="0" err="1">
                <a:latin typeface="Trebuchet MS" panose="020B0603020202020204" pitchFamily="34" charset="0"/>
              </a:rPr>
              <a:t>škole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ponúknite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im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že</a:t>
            </a:r>
            <a:r>
              <a:rPr lang="en-US" sz="1900" dirty="0">
                <a:latin typeface="Trebuchet MS" panose="020B0603020202020204" pitchFamily="34" charset="0"/>
              </a:rPr>
              <a:t> ich </a:t>
            </a:r>
            <a:r>
              <a:rPr lang="en-US" sz="1900" dirty="0" err="1">
                <a:latin typeface="Trebuchet MS" panose="020B0603020202020204" pitchFamily="34" charset="0"/>
              </a:rPr>
              <a:t>budete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sprevádzať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kedykoľvek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budú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musieť</a:t>
            </a:r>
            <a:r>
              <a:rPr lang="en-US" sz="1900" dirty="0">
                <a:latin typeface="Trebuchet MS" panose="020B0603020202020204" pitchFamily="34" charset="0"/>
              </a:rPr>
              <a:t> s </a:t>
            </a:r>
            <a:r>
              <a:rPr lang="en-US" sz="1900" dirty="0" err="1">
                <a:latin typeface="Trebuchet MS" panose="020B0603020202020204" pitchFamily="34" charset="0"/>
              </a:rPr>
              <a:t>obťažovateľom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stretnúť</a:t>
            </a:r>
            <a:r>
              <a:rPr lang="en-US" sz="1900" dirty="0">
                <a:latin typeface="Trebuchet MS" panose="020B0603020202020204" pitchFamily="34" charset="0"/>
              </a:rPr>
              <a:t>. Ak </a:t>
            </a:r>
            <a:r>
              <a:rPr lang="en-US" sz="1900" dirty="0" err="1">
                <a:latin typeface="Trebuchet MS" panose="020B0603020202020204" pitchFamily="34" charset="0"/>
              </a:rPr>
              <a:t>sa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kolega</a:t>
            </a:r>
            <a:r>
              <a:rPr lang="en-US" sz="1900" dirty="0">
                <a:latin typeface="Trebuchet MS" panose="020B0603020202020204" pitchFamily="34" charset="0"/>
              </a:rPr>
              <a:t>/</a:t>
            </a:r>
            <a:r>
              <a:rPr lang="en-US" sz="1900" dirty="0" err="1">
                <a:latin typeface="Trebuchet MS" panose="020B0603020202020204" pitchFamily="34" charset="0"/>
              </a:rPr>
              <a:t>kolegyňa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bojí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ísť</a:t>
            </a:r>
            <a:r>
              <a:rPr lang="en-US" sz="1900" dirty="0">
                <a:latin typeface="Trebuchet MS" panose="020B0603020202020204" pitchFamily="34" charset="0"/>
              </a:rPr>
              <a:t> v </a:t>
            </a:r>
            <a:r>
              <a:rPr lang="en-US" sz="1900" dirty="0" err="1">
                <a:latin typeface="Trebuchet MS" panose="020B0603020202020204" pitchFamily="34" charset="0"/>
              </a:rPr>
              <a:t>noci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sám</a:t>
            </a:r>
            <a:r>
              <a:rPr lang="en-US" sz="1900" dirty="0">
                <a:latin typeface="Trebuchet MS" panose="020B0603020202020204" pitchFamily="34" charset="0"/>
              </a:rPr>
              <a:t>/a k </a:t>
            </a:r>
            <a:r>
              <a:rPr lang="en-US" sz="1900" dirty="0" err="1">
                <a:latin typeface="Trebuchet MS" panose="020B0603020202020204" pitchFamily="34" charset="0"/>
              </a:rPr>
              <a:t>autu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ponúknite</a:t>
            </a:r>
            <a:r>
              <a:rPr lang="en-US" sz="1900" dirty="0">
                <a:latin typeface="Trebuchet MS" panose="020B0603020202020204" pitchFamily="34" charset="0"/>
              </a:rPr>
              <a:t> mu/</a:t>
            </a:r>
            <a:r>
              <a:rPr lang="en-US" sz="1900" dirty="0" err="1">
                <a:latin typeface="Trebuchet MS" panose="020B0603020202020204" pitchFamily="34" charset="0"/>
              </a:rPr>
              <a:t>jej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že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pôjdete</a:t>
            </a:r>
            <a:r>
              <a:rPr lang="en-US" sz="1900" dirty="0">
                <a:latin typeface="Trebuchet MS" panose="020B0603020202020204" pitchFamily="34" charset="0"/>
              </a:rPr>
              <a:t> s </a:t>
            </a:r>
            <a:r>
              <a:rPr lang="en-US" sz="1900" dirty="0" err="1">
                <a:latin typeface="Trebuchet MS" panose="020B0603020202020204" pitchFamily="34" charset="0"/>
              </a:rPr>
              <a:t>ním</a:t>
            </a:r>
            <a:r>
              <a:rPr lang="en-US" sz="1900" dirty="0">
                <a:latin typeface="Trebuchet MS" panose="020B0603020202020204" pitchFamily="34" charset="0"/>
              </a:rPr>
              <a:t>/</a:t>
            </a:r>
            <a:r>
              <a:rPr lang="en-US" sz="1900" dirty="0" err="1">
                <a:latin typeface="Trebuchet MS" panose="020B0603020202020204" pitchFamily="34" charset="0"/>
              </a:rPr>
              <a:t>ňou</a:t>
            </a:r>
            <a:r>
              <a:rPr lang="en-US" sz="1900" dirty="0">
                <a:latin typeface="Trebuchet MS" panose="020B0603020202020204" pitchFamily="34" charset="0"/>
              </a:rPr>
              <a:t>.</a:t>
            </a:r>
          </a:p>
          <a:p>
            <a:r>
              <a:rPr lang="en-US" sz="1900" b="1" dirty="0">
                <a:latin typeface="Trebuchet MS" panose="020B0603020202020204" pitchFamily="34" charset="0"/>
              </a:rPr>
              <a:t>3. </a:t>
            </a:r>
            <a:r>
              <a:rPr lang="en-US" sz="1900" b="1" dirty="0" err="1">
                <a:latin typeface="Trebuchet MS" panose="020B0603020202020204" pitchFamily="34" charset="0"/>
              </a:rPr>
              <a:t>Obráťte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sa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na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autoritu</a:t>
            </a:r>
            <a:r>
              <a:rPr lang="en-US" sz="1900" b="1" dirty="0">
                <a:latin typeface="Trebuchet MS" panose="020B0603020202020204" pitchFamily="34" charset="0"/>
              </a:rPr>
              <a:t>: </a:t>
            </a:r>
            <a:r>
              <a:rPr lang="en-US" sz="1900" dirty="0" err="1">
                <a:latin typeface="Trebuchet MS" panose="020B0603020202020204" pitchFamily="34" charset="0"/>
              </a:rPr>
              <a:t>Najbezpečnejším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spôsobom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ako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zasiahnuť</a:t>
            </a:r>
            <a:r>
              <a:rPr lang="en-US" sz="1900" dirty="0">
                <a:latin typeface="Trebuchet MS" panose="020B0603020202020204" pitchFamily="34" charset="0"/>
              </a:rPr>
              <a:t> pre </a:t>
            </a:r>
            <a:r>
              <a:rPr lang="en-US" sz="1900" dirty="0" err="1">
                <a:latin typeface="Trebuchet MS" panose="020B0603020202020204" pitchFamily="34" charset="0"/>
              </a:rPr>
              <a:t>Vás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aj</a:t>
            </a:r>
            <a:r>
              <a:rPr lang="en-US" sz="1900" dirty="0">
                <a:latin typeface="Trebuchet MS" panose="020B0603020202020204" pitchFamily="34" charset="0"/>
              </a:rPr>
              <a:t> pre </a:t>
            </a:r>
            <a:r>
              <a:rPr lang="en-US" sz="1900" dirty="0" err="1">
                <a:latin typeface="Trebuchet MS" panose="020B0603020202020204" pitchFamily="34" charset="0"/>
              </a:rPr>
              <a:t>obťažovanú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osobu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môže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byť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obrátenie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osobu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autority</a:t>
            </a:r>
            <a:r>
              <a:rPr lang="en-US" sz="1900" dirty="0">
                <a:latin typeface="Trebuchet MS" panose="020B0603020202020204" pitchFamily="34" charset="0"/>
              </a:rPr>
              <a:t>. </a:t>
            </a:r>
            <a:r>
              <a:rPr lang="en-US" sz="1900" dirty="0" err="1">
                <a:latin typeface="Trebuchet MS" panose="020B0603020202020204" pitchFamily="34" charset="0"/>
              </a:rPr>
              <a:t>Môžete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porozprávať</a:t>
            </a:r>
            <a:r>
              <a:rPr lang="en-US" sz="1900" dirty="0">
                <a:latin typeface="Trebuchet MS" panose="020B0603020202020204" pitchFamily="34" charset="0"/>
              </a:rPr>
              <a:t> s </a:t>
            </a:r>
            <a:r>
              <a:rPr lang="en-US" sz="1900" dirty="0" err="1">
                <a:latin typeface="Trebuchet MS" panose="020B0603020202020204" pitchFamily="34" charset="0"/>
              </a:rPr>
              <a:t>iným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zamestnancom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ochrankárom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supervízorom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manažérom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barmanom</a:t>
            </a:r>
            <a:r>
              <a:rPr lang="en-US" sz="1900" dirty="0">
                <a:latin typeface="Trebuchet MS" panose="020B0603020202020204" pitchFamily="34" charset="0"/>
              </a:rPr>
              <a:t> - </a:t>
            </a:r>
            <a:r>
              <a:rPr lang="en-US" sz="1900" dirty="0" err="1">
                <a:latin typeface="Trebuchet MS" panose="020B0603020202020204" pitchFamily="34" charset="0"/>
              </a:rPr>
              <a:t>mali</a:t>
            </a:r>
            <a:r>
              <a:rPr lang="en-US" sz="1900" dirty="0">
                <a:latin typeface="Trebuchet MS" panose="020B0603020202020204" pitchFamily="34" charset="0"/>
              </a:rPr>
              <a:t> by </a:t>
            </a:r>
            <a:r>
              <a:rPr lang="en-US" sz="1900" dirty="0" err="1">
                <a:latin typeface="Trebuchet MS" panose="020B0603020202020204" pitchFamily="34" charset="0"/>
              </a:rPr>
              <a:t>byť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ochotní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zasiahnuť</a:t>
            </a:r>
            <a:r>
              <a:rPr lang="en-US" sz="1900" dirty="0">
                <a:latin typeface="Trebuchet MS" panose="020B0603020202020204" pitchFamily="34" charset="0"/>
              </a:rPr>
              <a:t>.</a:t>
            </a:r>
          </a:p>
          <a:p>
            <a:r>
              <a:rPr lang="en-US" sz="1900" b="1" dirty="0">
                <a:latin typeface="Trebuchet MS" panose="020B0603020202020204" pitchFamily="34" charset="0"/>
              </a:rPr>
              <a:t>4. </a:t>
            </a:r>
            <a:r>
              <a:rPr lang="en-US" sz="1900" b="1" dirty="0" err="1">
                <a:latin typeface="Trebuchet MS" panose="020B0603020202020204" pitchFamily="34" charset="0"/>
              </a:rPr>
              <a:t>Zapojte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ďalších</a:t>
            </a:r>
            <a:r>
              <a:rPr lang="en-US" sz="1900" b="1" dirty="0">
                <a:latin typeface="Trebuchet MS" panose="020B0603020202020204" pitchFamily="34" charset="0"/>
              </a:rPr>
              <a:t>: </a:t>
            </a:r>
            <a:r>
              <a:rPr lang="en-US" sz="1900" dirty="0" err="1">
                <a:latin typeface="Trebuchet MS" panose="020B0603020202020204" pitchFamily="34" charset="0"/>
              </a:rPr>
              <a:t>Môže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byť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ťažké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zasiahnuť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sám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najmä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ak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obávate</a:t>
            </a:r>
            <a:r>
              <a:rPr lang="en-US" sz="1900" dirty="0">
                <a:latin typeface="Trebuchet MS" panose="020B0603020202020204" pitchFamily="34" charset="0"/>
              </a:rPr>
              <a:t> o </a:t>
            </a:r>
            <a:r>
              <a:rPr lang="en-US" sz="1900" dirty="0" err="1">
                <a:latin typeface="Trebuchet MS" panose="020B0603020202020204" pitchFamily="34" charset="0"/>
              </a:rPr>
              <a:t>svoju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bezpečnosť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ak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myslíte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že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nedokážete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pomôcť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sami</a:t>
            </a:r>
            <a:r>
              <a:rPr lang="en-US" sz="1900" dirty="0">
                <a:latin typeface="Trebuchet MS" panose="020B0603020202020204" pitchFamily="34" charset="0"/>
              </a:rPr>
              <a:t>. Je </a:t>
            </a:r>
            <a:r>
              <a:rPr lang="en-US" sz="1900" dirty="0" err="1">
                <a:latin typeface="Trebuchet MS" panose="020B0603020202020204" pitchFamily="34" charset="0"/>
              </a:rPr>
              <a:t>dobrý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nápad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požiadať</a:t>
            </a:r>
            <a:r>
              <a:rPr lang="en-US" sz="1900" dirty="0">
                <a:latin typeface="Trebuchet MS" panose="020B0603020202020204" pitchFamily="34" charset="0"/>
              </a:rPr>
              <a:t> o </a:t>
            </a:r>
            <a:r>
              <a:rPr lang="en-US" sz="1900" dirty="0" err="1">
                <a:latin typeface="Trebuchet MS" panose="020B0603020202020204" pitchFamily="34" charset="0"/>
              </a:rPr>
              <a:t>pomoc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iného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okoloidúceho</a:t>
            </a:r>
            <a:r>
              <a:rPr lang="en-US" sz="19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CE6B5F69-FCD9-B407-52A5-BD65EC8CB94B}"/>
              </a:ext>
            </a:extLst>
          </p:cNvPr>
          <p:cNvSpPr/>
          <p:nvPr/>
        </p:nvSpPr>
        <p:spPr>
          <a:xfrm rot="16200000">
            <a:off x="-3000327" y="3104638"/>
            <a:ext cx="6858000" cy="64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www.Bez-strachu.sk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6F2D166B-C259-001F-3F96-01FDD08453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89381" r="3765" b="2618"/>
          <a:stretch/>
        </p:blipFill>
        <p:spPr>
          <a:xfrm>
            <a:off x="984504" y="6154868"/>
            <a:ext cx="568003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30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D3BBF-C6DD-DFA9-E34B-B3759DD8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22992" cy="1609344"/>
          </a:xfrm>
        </p:spPr>
        <p:txBody>
          <a:bodyPr>
            <a:noAutofit/>
          </a:bodyPr>
          <a:lstStyle/>
          <a:p>
            <a:r>
              <a:rPr lang="en-US" sz="4100" b="1" dirty="0">
                <a:latin typeface="Trebuchet MS" panose="020B0603020202020204" pitchFamily="34" charset="0"/>
              </a:rPr>
              <a:t>AKO PRISTUPOVA</a:t>
            </a:r>
            <a:r>
              <a:rPr lang="sk-SK" sz="4100" b="1" dirty="0">
                <a:latin typeface="Trebuchet MS" panose="020B0603020202020204" pitchFamily="34" charset="0"/>
              </a:rPr>
              <a:t>Ť</a:t>
            </a:r>
            <a:r>
              <a:rPr lang="en-US" sz="4100" b="1" dirty="0">
                <a:latin typeface="Trebuchet MS" panose="020B0603020202020204" pitchFamily="34" charset="0"/>
              </a:rPr>
              <a:t> K SEXUÁLNEMU OB</a:t>
            </a:r>
            <a:r>
              <a:rPr lang="sk-SK" sz="4100" b="1" dirty="0">
                <a:latin typeface="Trebuchet MS" panose="020B0603020202020204" pitchFamily="34" charset="0"/>
              </a:rPr>
              <a:t>Ť</a:t>
            </a:r>
            <a:r>
              <a:rPr lang="en-US" sz="4100" b="1" dirty="0">
                <a:latin typeface="Trebuchet MS" panose="020B0603020202020204" pitchFamily="34" charset="0"/>
              </a:rPr>
              <a:t>A</a:t>
            </a:r>
            <a:r>
              <a:rPr lang="sk-SK" sz="4100" b="1" dirty="0">
                <a:latin typeface="Trebuchet MS" panose="020B0603020202020204" pitchFamily="34" charset="0"/>
              </a:rPr>
              <a:t>Ž</a:t>
            </a:r>
            <a:r>
              <a:rPr lang="en-US" sz="4100" b="1" dirty="0">
                <a:latin typeface="Trebuchet MS" panose="020B0603020202020204" pitchFamily="34" charset="0"/>
              </a:rPr>
              <a:t>OVANIU</a:t>
            </a:r>
            <a:r>
              <a:rPr lang="sk-SK" sz="4100" b="1" dirty="0">
                <a:latin typeface="Trebuchet MS" panose="020B0603020202020204" pitchFamily="34" charset="0"/>
              </a:rPr>
              <a:t> </a:t>
            </a:r>
            <a:r>
              <a:rPr lang="en-US" sz="4100" b="1" dirty="0">
                <a:latin typeface="Trebuchet MS" panose="020B0603020202020204" pitchFamily="34" charset="0"/>
              </a:rPr>
              <a:t>ZAMESTNÁVATEĽ</a:t>
            </a:r>
            <a:r>
              <a:rPr lang="sk-SK" sz="4100" b="1" dirty="0">
                <a:latin typeface="Trebuchet MS" panose="020B0603020202020204" pitchFamily="34" charset="0"/>
              </a:rPr>
              <a:t>OM</a:t>
            </a:r>
            <a:r>
              <a:rPr lang="en-US" sz="4100" b="1" dirty="0">
                <a:latin typeface="Trebuchet MS" panose="020B0603020202020204" pitchFamily="34" charset="0"/>
              </a:rPr>
              <a:t>?</a:t>
            </a:r>
          </a:p>
        </p:txBody>
      </p:sp>
      <p:pic>
        <p:nvPicPr>
          <p:cNvPr id="5" name="Picture 4" descr="A person and person sitting in a chair&#10;&#10;Description automatically generated">
            <a:extLst>
              <a:ext uri="{FF2B5EF4-FFF2-40B4-BE49-F238E27FC236}">
                <a16:creationId xmlns:a16="http://schemas.microsoft.com/office/drawing/2014/main" id="{1C8853A5-AE87-667D-5442-EC5B6DF1FF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90" r="24489" b="1"/>
          <a:stretch/>
        </p:blipFill>
        <p:spPr>
          <a:xfrm>
            <a:off x="1007197" y="2361860"/>
            <a:ext cx="3291884" cy="252749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ABD2D-34A1-C75B-3CD4-1F42FF286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820" y="2313733"/>
            <a:ext cx="5038929" cy="2726226"/>
          </a:xfrm>
        </p:spPr>
        <p:txBody>
          <a:bodyPr anchor="ctr">
            <a:normAutofit/>
          </a:bodyPr>
          <a:lstStyle/>
          <a:p>
            <a:r>
              <a:rPr lang="en-US" sz="1900" b="1" dirty="0" err="1">
                <a:latin typeface="Trebuchet MS" panose="020B0603020202020204" pitchFamily="34" charset="0"/>
              </a:rPr>
              <a:t>Vzdelávanie</a:t>
            </a:r>
            <a:endParaRPr lang="en-US" sz="1900" b="1" dirty="0">
              <a:latin typeface="Trebuchet MS" panose="020B0603020202020204" pitchFamily="34" charset="0"/>
            </a:endParaRPr>
          </a:p>
          <a:p>
            <a:r>
              <a:rPr lang="en-US" sz="1900" b="1" dirty="0" err="1">
                <a:latin typeface="Trebuchet MS" panose="020B0603020202020204" pitchFamily="34" charset="0"/>
              </a:rPr>
              <a:t>Organizačná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klíma</a:t>
            </a:r>
            <a:endParaRPr lang="en-US" sz="1900" b="1" dirty="0">
              <a:latin typeface="Trebuchet MS" panose="020B0603020202020204" pitchFamily="34" charset="0"/>
            </a:endParaRPr>
          </a:p>
          <a:p>
            <a:r>
              <a:rPr lang="en-US" sz="1900" b="1" dirty="0" err="1">
                <a:latin typeface="Trebuchet MS" panose="020B0603020202020204" pitchFamily="34" charset="0"/>
              </a:rPr>
              <a:t>Nahlasovanie</a:t>
            </a:r>
            <a:endParaRPr lang="en-US" sz="1900" b="1" dirty="0">
              <a:latin typeface="Trebuchet MS" panose="020B0603020202020204" pitchFamily="34" charset="0"/>
            </a:endParaRPr>
          </a:p>
          <a:p>
            <a:r>
              <a:rPr lang="en-US" sz="1900" b="1" dirty="0" err="1">
                <a:latin typeface="Trebuchet MS" panose="020B0603020202020204" pitchFamily="34" charset="0"/>
              </a:rPr>
              <a:t>Prešetrovanie</a:t>
            </a:r>
            <a:endParaRPr lang="en-US" sz="1900" b="1" dirty="0">
              <a:latin typeface="Trebuchet MS" panose="020B0603020202020204" pitchFamily="34" charset="0"/>
            </a:endParaRPr>
          </a:p>
          <a:p>
            <a:r>
              <a:rPr lang="en-US" sz="1900" b="1" dirty="0" err="1">
                <a:latin typeface="Trebuchet MS" panose="020B0603020202020204" pitchFamily="34" charset="0"/>
              </a:rPr>
              <a:t>Sankcie</a:t>
            </a:r>
            <a:r>
              <a:rPr lang="en-US" sz="1900" b="1" dirty="0">
                <a:latin typeface="Trebuchet MS" panose="020B0603020202020204" pitchFamily="34" charset="0"/>
              </a:rPr>
              <a:t> a </a:t>
            </a:r>
            <a:r>
              <a:rPr lang="en-US" sz="1900" b="1" dirty="0" err="1">
                <a:latin typeface="Trebuchet MS" panose="020B0603020202020204" pitchFamily="34" charset="0"/>
              </a:rPr>
              <a:t>náprava</a:t>
            </a:r>
            <a:endParaRPr lang="en-US" sz="1900" b="1" dirty="0">
              <a:latin typeface="Trebuchet MS" panose="020B0603020202020204" pitchFamily="34" charset="0"/>
            </a:endParaRPr>
          </a:p>
          <a:p>
            <a:r>
              <a:rPr lang="en-US" sz="1900" b="1" dirty="0" err="1">
                <a:latin typeface="Trebuchet MS" panose="020B0603020202020204" pitchFamily="34" charset="0"/>
              </a:rPr>
              <a:t>Monitorovanie</a:t>
            </a:r>
            <a:endParaRPr lang="en-US" sz="1900" b="1" dirty="0">
              <a:latin typeface="Trebuchet MS" panose="020B0603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DEECBAED-CE1D-93CE-2CDD-E0C04DD0FAE7}"/>
              </a:ext>
            </a:extLst>
          </p:cNvPr>
          <p:cNvSpPr/>
          <p:nvPr/>
        </p:nvSpPr>
        <p:spPr>
          <a:xfrm rot="16200000">
            <a:off x="-3000327" y="3104638"/>
            <a:ext cx="6858000" cy="64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www.Bez-strachu.sk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FEF966A7-4B09-AF18-C218-08C2B7C0F87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89381" r="3765" b="2618"/>
          <a:stretch/>
        </p:blipFill>
        <p:spPr>
          <a:xfrm>
            <a:off x="984504" y="6154868"/>
            <a:ext cx="568003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06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AB383C-BED6-6933-B73C-F00CB66B0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4100" b="1" dirty="0" err="1">
                <a:latin typeface="Trebuchet MS" panose="020B0603020202020204" pitchFamily="34" charset="0"/>
              </a:rPr>
              <a:t>Dáta</a:t>
            </a:r>
            <a:r>
              <a:rPr lang="en-US" sz="4100" b="1" dirty="0">
                <a:latin typeface="Trebuchet MS" panose="020B0603020202020204" pitchFamily="34" charset="0"/>
              </a:rPr>
              <a:t> z </a:t>
            </a:r>
            <a:r>
              <a:rPr lang="en-US" sz="4100" b="1" dirty="0" err="1">
                <a:latin typeface="Trebuchet MS" panose="020B0603020202020204" pitchFamily="34" charset="0"/>
              </a:rPr>
              <a:t>usa</a:t>
            </a:r>
            <a:endParaRPr lang="en-US" sz="4100" b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B2994-FFC2-3E53-4432-3797FBF76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70168"/>
            <a:ext cx="5026152" cy="4002032"/>
          </a:xfrm>
        </p:spPr>
        <p:txBody>
          <a:bodyPr>
            <a:noAutofit/>
          </a:bodyPr>
          <a:lstStyle/>
          <a:p>
            <a:r>
              <a:rPr lang="en-US" sz="1900" dirty="0">
                <a:latin typeface="Trebuchet MS" panose="020B0603020202020204" pitchFamily="34" charset="0"/>
              </a:rPr>
              <a:t>79,3 (~30%) </a:t>
            </a:r>
            <a:r>
              <a:rPr lang="en-US" sz="1900" dirty="0" err="1">
                <a:latin typeface="Trebuchet MS" panose="020B0603020202020204" pitchFamily="34" charset="0"/>
              </a:rPr>
              <a:t>milióna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zamestnancov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zažilo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zažíva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šikanu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pracovisku</a:t>
            </a:r>
            <a:endParaRPr lang="en-US" sz="1900" dirty="0">
              <a:latin typeface="Trebuchet MS" panose="020B0603020202020204" pitchFamily="34" charset="0"/>
            </a:endParaRPr>
          </a:p>
          <a:p>
            <a:r>
              <a:rPr lang="en-US" sz="1900" dirty="0" err="1">
                <a:latin typeface="Trebuchet MS" panose="020B0603020202020204" pitchFamily="34" charset="0"/>
              </a:rPr>
              <a:t>Muži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predstavujú</a:t>
            </a:r>
            <a:r>
              <a:rPr lang="en-US" sz="1900" dirty="0">
                <a:latin typeface="Trebuchet MS" panose="020B0603020202020204" pitchFamily="34" charset="0"/>
              </a:rPr>
              <a:t> 67 % </a:t>
            </a:r>
            <a:r>
              <a:rPr lang="en-US" sz="1900" dirty="0" err="1">
                <a:latin typeface="Trebuchet MS" panose="020B0603020202020204" pitchFamily="34" charset="0"/>
              </a:rPr>
              <a:t>šikanátorov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zatiaľ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čo</a:t>
            </a:r>
            <a:r>
              <a:rPr lang="en-US" sz="1900" dirty="0">
                <a:latin typeface="Trebuchet MS" panose="020B0603020202020204" pitchFamily="34" charset="0"/>
              </a:rPr>
              <a:t> 33 % </a:t>
            </a:r>
            <a:r>
              <a:rPr lang="en-US" sz="1900" dirty="0" err="1">
                <a:latin typeface="Trebuchet MS" panose="020B0603020202020204" pitchFamily="34" charset="0"/>
              </a:rPr>
              <a:t>sú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ženy</a:t>
            </a:r>
            <a:r>
              <a:rPr lang="sk-SK" sz="1900" dirty="0">
                <a:latin typeface="Trebuchet MS" panose="020B0603020202020204" pitchFamily="34" charset="0"/>
              </a:rPr>
              <a:t> (65 % z toho sú m</a:t>
            </a:r>
            <a:r>
              <a:rPr lang="en-US" sz="1900" dirty="0" err="1">
                <a:latin typeface="Trebuchet MS" panose="020B0603020202020204" pitchFamily="34" charset="0"/>
              </a:rPr>
              <a:t>anažéri</a:t>
            </a:r>
            <a:r>
              <a:rPr lang="en-US" sz="1900" dirty="0">
                <a:latin typeface="Trebuchet MS" panose="020B0603020202020204" pitchFamily="34" charset="0"/>
              </a:rPr>
              <a:t> a </a:t>
            </a:r>
            <a:r>
              <a:rPr lang="en-US" sz="1900" dirty="0" err="1">
                <a:latin typeface="Trebuchet MS" panose="020B0603020202020204" pitchFamily="34" charset="0"/>
              </a:rPr>
              <a:t>šéfovia</a:t>
            </a:r>
            <a:r>
              <a:rPr lang="sk-SK" sz="1900" dirty="0">
                <a:latin typeface="Trebuchet MS" panose="020B0603020202020204" pitchFamily="34" charset="0"/>
              </a:rPr>
              <a:t>)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</a:p>
          <a:p>
            <a:r>
              <a:rPr lang="en-US" sz="1900" dirty="0" err="1">
                <a:latin typeface="Trebuchet MS" panose="020B0603020202020204" pitchFamily="34" charset="0"/>
              </a:rPr>
              <a:t>Miera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rezignácie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obetí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násilníkov</a:t>
            </a:r>
            <a:r>
              <a:rPr lang="en-US" sz="1900" dirty="0">
                <a:latin typeface="Trebuchet MS" panose="020B0603020202020204" pitchFamily="34" charset="0"/>
              </a:rPr>
              <a:t> je 23 %</a:t>
            </a:r>
          </a:p>
          <a:p>
            <a:r>
              <a:rPr lang="en-US" sz="1900" dirty="0" err="1">
                <a:latin typeface="Trebuchet MS" panose="020B0603020202020204" pitchFamily="34" charset="0"/>
              </a:rPr>
              <a:t>Šikana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pracovisku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považuje</a:t>
            </a:r>
            <a:r>
              <a:rPr lang="en-US" sz="1900" dirty="0">
                <a:latin typeface="Trebuchet MS" panose="020B0603020202020204" pitchFamily="34" charset="0"/>
              </a:rPr>
              <a:t> za </a:t>
            </a:r>
            <a:r>
              <a:rPr lang="en-US" sz="1900" dirty="0" err="1">
                <a:latin typeface="Trebuchet MS" panose="020B0603020202020204" pitchFamily="34" charset="0"/>
              </a:rPr>
              <a:t>druhú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hlavnú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príčinu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stresu</a:t>
            </a:r>
            <a:r>
              <a:rPr lang="en-US" sz="1900" dirty="0">
                <a:latin typeface="Trebuchet MS" panose="020B0603020202020204" pitchFamily="34" charset="0"/>
              </a:rPr>
              <a:t> v </a:t>
            </a:r>
            <a:r>
              <a:rPr lang="en-US" sz="1900" dirty="0" err="1">
                <a:latin typeface="Trebuchet MS" panose="020B0603020202020204" pitchFamily="34" charset="0"/>
              </a:rPr>
              <a:t>práci</a:t>
            </a:r>
            <a:endParaRPr lang="en-US" sz="1900" dirty="0">
              <a:latin typeface="Trebuchet MS" panose="020B0603020202020204" pitchFamily="34" charset="0"/>
            </a:endParaRPr>
          </a:p>
          <a:p>
            <a:r>
              <a:rPr lang="en-US" sz="1900" dirty="0" err="1">
                <a:latin typeface="Trebuchet MS" panose="020B0603020202020204" pitchFamily="34" charset="0"/>
              </a:rPr>
              <a:t>Náklady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šikanu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pracovisku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dosahujú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až</a:t>
            </a:r>
            <a:r>
              <a:rPr lang="en-US" sz="1900" dirty="0">
                <a:latin typeface="Trebuchet MS" panose="020B0603020202020204" pitchFamily="34" charset="0"/>
              </a:rPr>
              <a:t> 100 000 </a:t>
            </a:r>
            <a:r>
              <a:rPr lang="en-US" sz="1900" dirty="0" err="1">
                <a:latin typeface="Trebuchet MS" panose="020B0603020202020204" pitchFamily="34" charset="0"/>
              </a:rPr>
              <a:t>dolárov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ročne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obeť</a:t>
            </a:r>
            <a:endParaRPr lang="sk-SK" sz="1900" dirty="0">
              <a:latin typeface="Trebuchet MS" panose="020B0603020202020204" pitchFamily="34" charset="0"/>
            </a:endParaRPr>
          </a:p>
          <a:p>
            <a:r>
              <a:rPr lang="en-US" sz="1900" dirty="0">
                <a:latin typeface="Trebuchet MS" panose="020B0603020202020204" pitchFamily="34" charset="0"/>
              </a:rPr>
              <a:t>8 z 10 </a:t>
            </a:r>
            <a:r>
              <a:rPr lang="en-US" sz="1900" dirty="0" err="1">
                <a:latin typeface="Trebuchet MS" panose="020B0603020202020204" pitchFamily="34" charset="0"/>
              </a:rPr>
              <a:t>ľudí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zažilo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kyberšikanu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pracovisku</a:t>
            </a:r>
            <a:r>
              <a:rPr lang="en-US" sz="1900" dirty="0">
                <a:latin typeface="Trebuchet MS" panose="020B0603020202020204" pitchFamily="34" charset="0"/>
              </a:rPr>
              <a:t> za </a:t>
            </a:r>
            <a:r>
              <a:rPr lang="en-US" sz="1900" dirty="0" err="1">
                <a:latin typeface="Trebuchet MS" panose="020B0603020202020204" pitchFamily="34" charset="0"/>
              </a:rPr>
              <a:t>posledných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šesť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mesiacov</a:t>
            </a:r>
            <a:endParaRPr lang="sk-SK" sz="19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1900" dirty="0">
              <a:latin typeface="Trebuchet MS" panose="020B0603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3755037A-D4C0-8C97-573D-DE213D191B66}"/>
              </a:ext>
            </a:extLst>
          </p:cNvPr>
          <p:cNvSpPr/>
          <p:nvPr/>
        </p:nvSpPr>
        <p:spPr>
          <a:xfrm rot="16200000">
            <a:off x="-3000327" y="3104638"/>
            <a:ext cx="6858000" cy="64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www.Bez-strachu.sk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829C1874-891F-5679-56C9-1C439D2955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89381" r="3765" b="2618"/>
          <a:stretch/>
        </p:blipFill>
        <p:spPr>
          <a:xfrm>
            <a:off x="984504" y="6154868"/>
            <a:ext cx="5680037" cy="54864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C4D07E-5F06-1F5E-5EE7-503E8618E02C}"/>
              </a:ext>
            </a:extLst>
          </p:cNvPr>
          <p:cNvSpPr txBox="1">
            <a:spLocks/>
          </p:cNvSpPr>
          <p:nvPr/>
        </p:nvSpPr>
        <p:spPr>
          <a:xfrm>
            <a:off x="6202828" y="2170168"/>
            <a:ext cx="5353632" cy="3998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err="1">
                <a:latin typeface="Trebuchet MS" panose="020B0603020202020204" pitchFamily="34" charset="0"/>
              </a:rPr>
              <a:t>takmer</a:t>
            </a:r>
            <a:r>
              <a:rPr lang="en-US" sz="1900" dirty="0">
                <a:latin typeface="Trebuchet MS" panose="020B0603020202020204" pitchFamily="34" charset="0"/>
              </a:rPr>
              <a:t> 94 % </a:t>
            </a:r>
            <a:r>
              <a:rPr lang="en-US" sz="1900" dirty="0" err="1">
                <a:latin typeface="Trebuchet MS" panose="020B0603020202020204" pitchFamily="34" charset="0"/>
              </a:rPr>
              <a:t>zamestnancov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uviedlo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že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boli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pracovisku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šikanovaní</a:t>
            </a:r>
            <a:r>
              <a:rPr lang="en-US" sz="1900" dirty="0">
                <a:latin typeface="Trebuchet MS" panose="020B0603020202020204" pitchFamily="34" charset="0"/>
              </a:rPr>
              <a:t> = </a:t>
            </a:r>
            <a:r>
              <a:rPr lang="en-US" sz="1900" dirty="0" err="1">
                <a:latin typeface="Trebuchet MS" panose="020B0603020202020204" pitchFamily="34" charset="0"/>
              </a:rPr>
              <a:t>nárast</a:t>
            </a:r>
            <a:r>
              <a:rPr lang="en-US" sz="1900" dirty="0">
                <a:latin typeface="Trebuchet MS" panose="020B0603020202020204" pitchFamily="34" charset="0"/>
              </a:rPr>
              <a:t> 19 % za </a:t>
            </a:r>
            <a:r>
              <a:rPr lang="en-US" sz="1900" dirty="0" err="1">
                <a:latin typeface="Trebuchet MS" panose="020B0603020202020204" pitchFamily="34" charset="0"/>
              </a:rPr>
              <a:t>posledných</a:t>
            </a:r>
            <a:r>
              <a:rPr lang="en-US" sz="1900" dirty="0">
                <a:latin typeface="Trebuchet MS" panose="020B0603020202020204" pitchFamily="34" charset="0"/>
              </a:rPr>
              <a:t> 11 </a:t>
            </a:r>
            <a:r>
              <a:rPr lang="en-US" sz="1900" dirty="0" err="1">
                <a:latin typeface="Trebuchet MS" panose="020B0603020202020204" pitchFamily="34" charset="0"/>
              </a:rPr>
              <a:t>rokov</a:t>
            </a:r>
            <a:endParaRPr lang="en-US" sz="1900" dirty="0">
              <a:latin typeface="Trebuchet MS" panose="020B0603020202020204" pitchFamily="34" charset="0"/>
            </a:endParaRPr>
          </a:p>
          <a:p>
            <a:r>
              <a:rPr lang="en-US" sz="1900" dirty="0" err="1">
                <a:latin typeface="Trebuchet MS" panose="020B0603020202020204" pitchFamily="34" charset="0"/>
              </a:rPr>
              <a:t>Najčastejším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typom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šikany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sú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agresívne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tóny</a:t>
            </a:r>
            <a:r>
              <a:rPr lang="en-US" sz="1900" dirty="0">
                <a:latin typeface="Trebuchet MS" panose="020B0603020202020204" pitchFamily="34" charset="0"/>
              </a:rPr>
              <a:t> e-</a:t>
            </a:r>
            <a:r>
              <a:rPr lang="en-US" sz="1900" dirty="0" err="1">
                <a:latin typeface="Trebuchet MS" panose="020B0603020202020204" pitchFamily="34" charset="0"/>
              </a:rPr>
              <a:t>mailov</a:t>
            </a:r>
            <a:r>
              <a:rPr lang="en-US" sz="1900" dirty="0">
                <a:latin typeface="Trebuchet MS" panose="020B0603020202020204" pitchFamily="34" charset="0"/>
              </a:rPr>
              <a:t> (23,3 %), </a:t>
            </a:r>
            <a:r>
              <a:rPr lang="en-US" sz="1900" dirty="0" err="1">
                <a:latin typeface="Trebuchet MS" panose="020B0603020202020204" pitchFamily="34" charset="0"/>
              </a:rPr>
              <a:t>negatívne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ohováranie</a:t>
            </a:r>
            <a:r>
              <a:rPr lang="en-US" sz="1900" dirty="0">
                <a:latin typeface="Trebuchet MS" panose="020B0603020202020204" pitchFamily="34" charset="0"/>
              </a:rPr>
              <a:t> od </a:t>
            </a:r>
            <a:r>
              <a:rPr lang="en-US" sz="1900" dirty="0" err="1">
                <a:latin typeface="Trebuchet MS" panose="020B0603020202020204" pitchFamily="34" charset="0"/>
              </a:rPr>
              <a:t>spolupracovníkov</a:t>
            </a:r>
            <a:r>
              <a:rPr lang="en-US" sz="1900" dirty="0">
                <a:latin typeface="Trebuchet MS" panose="020B0603020202020204" pitchFamily="34" charset="0"/>
              </a:rPr>
              <a:t> (20,2 %) a </a:t>
            </a:r>
            <a:r>
              <a:rPr lang="en-US" sz="1900" dirty="0" err="1">
                <a:latin typeface="Trebuchet MS" panose="020B0603020202020204" pitchFamily="34" charset="0"/>
              </a:rPr>
              <a:t>zvyšovanie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hlasu</a:t>
            </a:r>
            <a:r>
              <a:rPr lang="en-US" sz="1900" dirty="0">
                <a:latin typeface="Trebuchet MS" panose="020B0603020202020204" pitchFamily="34" charset="0"/>
              </a:rPr>
              <a:t> od </a:t>
            </a:r>
            <a:r>
              <a:rPr lang="en-US" sz="1900" dirty="0" err="1">
                <a:latin typeface="Trebuchet MS" panose="020B0603020202020204" pitchFamily="34" charset="0"/>
              </a:rPr>
              <a:t>kolegov</a:t>
            </a:r>
            <a:r>
              <a:rPr lang="en-US" sz="1900" dirty="0">
                <a:latin typeface="Trebuchet MS" panose="020B0603020202020204" pitchFamily="34" charset="0"/>
              </a:rPr>
              <a:t> (17,8 %)</a:t>
            </a:r>
          </a:p>
          <a:p>
            <a:r>
              <a:rPr lang="en-US" sz="1900" dirty="0">
                <a:latin typeface="Trebuchet MS" panose="020B0603020202020204" pitchFamily="34" charset="0"/>
              </a:rPr>
              <a:t>30 % </a:t>
            </a:r>
            <a:r>
              <a:rPr lang="en-US" sz="1900" dirty="0" err="1">
                <a:latin typeface="Trebuchet MS" panose="020B0603020202020204" pitchFamily="34" charset="0"/>
              </a:rPr>
              <a:t>zamestnancov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stretáva</a:t>
            </a:r>
            <a:r>
              <a:rPr lang="en-US" sz="1900" dirty="0">
                <a:latin typeface="Trebuchet MS" panose="020B0603020202020204" pitchFamily="34" charset="0"/>
              </a:rPr>
              <a:t> s </a:t>
            </a:r>
            <a:r>
              <a:rPr lang="en-US" sz="1900" dirty="0" err="1">
                <a:latin typeface="Trebuchet MS" panose="020B0603020202020204" pitchFamily="34" charset="0"/>
              </a:rPr>
              <a:t>hrubým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správaním</a:t>
            </a:r>
            <a:r>
              <a:rPr lang="en-US" sz="1900" dirty="0">
                <a:latin typeface="Trebuchet MS" panose="020B0603020202020204" pitchFamily="34" charset="0"/>
              </a:rPr>
              <a:t> v </a:t>
            </a:r>
            <a:r>
              <a:rPr lang="en-US" sz="1900" dirty="0" err="1">
                <a:latin typeface="Trebuchet MS" panose="020B0603020202020204" pitchFamily="34" charset="0"/>
              </a:rPr>
              <a:t>práci</a:t>
            </a:r>
            <a:endParaRPr lang="en-US" sz="1900" dirty="0">
              <a:latin typeface="Trebuchet MS" panose="020B0603020202020204" pitchFamily="34" charset="0"/>
            </a:endParaRPr>
          </a:p>
          <a:p>
            <a:r>
              <a:rPr lang="en-US" sz="1900" dirty="0">
                <a:latin typeface="Trebuchet MS" panose="020B0603020202020204" pitchFamily="34" charset="0"/>
              </a:rPr>
              <a:t>66 % </a:t>
            </a:r>
            <a:r>
              <a:rPr lang="en-US" sz="1900" dirty="0" err="1">
                <a:latin typeface="Trebuchet MS" panose="020B0603020202020204" pitchFamily="34" charset="0"/>
              </a:rPr>
              <a:t>zamestnancov</a:t>
            </a:r>
            <a:r>
              <a:rPr lang="en-US" sz="1900" dirty="0">
                <a:latin typeface="Trebuchet MS" panose="020B0603020202020204" pitchFamily="34" charset="0"/>
              </a:rPr>
              <a:t> vie, </a:t>
            </a:r>
            <a:r>
              <a:rPr lang="en-US" sz="1900" dirty="0" err="1">
                <a:latin typeface="Trebuchet MS" panose="020B0603020202020204" pitchFamily="34" charset="0"/>
              </a:rPr>
              <a:t>že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pracovisku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dochádza</a:t>
            </a:r>
            <a:r>
              <a:rPr lang="en-US" sz="1900" dirty="0">
                <a:latin typeface="Trebuchet MS" panose="020B0603020202020204" pitchFamily="34" charset="0"/>
              </a:rPr>
              <a:t> k </a:t>
            </a:r>
            <a:r>
              <a:rPr lang="en-US" sz="1900" dirty="0" err="1">
                <a:latin typeface="Trebuchet MS" panose="020B0603020202020204" pitchFamily="34" charset="0"/>
              </a:rPr>
              <a:t>šikanovaniu</a:t>
            </a:r>
            <a:endParaRPr lang="en-US" sz="1900" dirty="0">
              <a:latin typeface="Trebuchet MS" panose="020B0603020202020204" pitchFamily="34" charset="0"/>
            </a:endParaRPr>
          </a:p>
          <a:p>
            <a:r>
              <a:rPr lang="en-US" sz="1900" dirty="0">
                <a:latin typeface="Trebuchet MS" panose="020B0603020202020204" pitchFamily="34" charset="0"/>
              </a:rPr>
              <a:t>U </a:t>
            </a:r>
            <a:r>
              <a:rPr lang="en-US" sz="1900" dirty="0" err="1">
                <a:latin typeface="Trebuchet MS" panose="020B0603020202020204" pitchFamily="34" charset="0"/>
              </a:rPr>
              <a:t>svedkov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šikanovania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pracovisku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boli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emocionálne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zranenia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podobné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ako</a:t>
            </a:r>
            <a:r>
              <a:rPr lang="en-US" sz="1900" dirty="0">
                <a:latin typeface="Trebuchet MS" panose="020B0603020202020204" pitchFamily="34" charset="0"/>
              </a:rPr>
              <a:t> tie, </a:t>
            </a:r>
            <a:r>
              <a:rPr lang="en-US" sz="1900" dirty="0" err="1">
                <a:latin typeface="Trebuchet MS" panose="020B0603020202020204" pitchFamily="34" charset="0"/>
              </a:rPr>
              <a:t>ktoré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utrpeli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ľudia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ktorí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boli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priamo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šikanovaní</a:t>
            </a:r>
            <a:endParaRPr lang="en-US" sz="19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260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830550-9337-694B-3B9E-7FDB933E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4100" b="1" dirty="0" err="1">
                <a:latin typeface="Trebuchet MS" panose="020B0603020202020204" pitchFamily="34" charset="0"/>
              </a:rPr>
              <a:t>Stalo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  <a:r>
              <a:rPr lang="en-US" sz="4100" b="1" dirty="0" err="1">
                <a:latin typeface="Trebuchet MS" panose="020B0603020202020204" pitchFamily="34" charset="0"/>
              </a:rPr>
              <a:t>sa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  <a:r>
              <a:rPr lang="en-US" sz="4100" b="1" dirty="0" err="1">
                <a:latin typeface="Trebuchet MS" panose="020B0603020202020204" pitchFamily="34" charset="0"/>
              </a:rPr>
              <a:t>Vám</a:t>
            </a:r>
            <a:r>
              <a:rPr lang="en-US" sz="4100" b="1" dirty="0">
                <a:latin typeface="Trebuchet MS" panose="020B0603020202020204" pitchFamily="34" charset="0"/>
              </a:rPr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6222B-C2F7-8CB7-7194-1967F5DEF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503" y="2170168"/>
            <a:ext cx="10222991" cy="4002032"/>
          </a:xfrm>
        </p:spPr>
        <p:txBody>
          <a:bodyPr>
            <a:noAutofit/>
          </a:bodyPr>
          <a:lstStyle/>
          <a:p>
            <a:r>
              <a:rPr lang="en-US" sz="1900" dirty="0" err="1">
                <a:latin typeface="Trebuchet MS" panose="020B0603020202020204" pitchFamily="34" charset="0"/>
              </a:rPr>
              <a:t>Zamestnávateľ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uprednostnil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mladšieho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uchádzača</a:t>
            </a:r>
            <a:r>
              <a:rPr lang="en-US" sz="1900" dirty="0">
                <a:latin typeface="Trebuchet MS" panose="020B0603020202020204" pitchFamily="34" charset="0"/>
              </a:rPr>
              <a:t> o </a:t>
            </a:r>
            <a:r>
              <a:rPr lang="en-US" sz="1900" dirty="0" err="1">
                <a:latin typeface="Trebuchet MS" panose="020B0603020202020204" pitchFamily="34" charset="0"/>
              </a:rPr>
              <a:t>zamestnanie</a:t>
            </a:r>
            <a:r>
              <a:rPr lang="en-US" sz="1900" dirty="0">
                <a:latin typeface="Trebuchet MS" panose="020B0603020202020204" pitchFamily="34" charset="0"/>
              </a:rPr>
              <a:t> pred </a:t>
            </a:r>
            <a:r>
              <a:rPr lang="en-US" sz="1900" dirty="0" err="1">
                <a:latin typeface="Trebuchet MS" panose="020B0603020202020204" pitchFamily="34" charset="0"/>
              </a:rPr>
              <a:t>starším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napriek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tomu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že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starší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uchádzač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vyššej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miere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spĺňa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kritéria</a:t>
            </a:r>
            <a:r>
              <a:rPr lang="en-US" sz="1900" dirty="0">
                <a:latin typeface="Trebuchet MS" panose="020B0603020202020204" pitchFamily="34" charset="0"/>
              </a:rPr>
              <a:t> pre </a:t>
            </a:r>
            <a:r>
              <a:rPr lang="en-US" sz="1900" dirty="0" err="1">
                <a:latin typeface="Trebuchet MS" panose="020B0603020202020204" pitchFamily="34" charset="0"/>
              </a:rPr>
              <a:t>prijatie</a:t>
            </a:r>
            <a:r>
              <a:rPr lang="en-US" sz="1900" dirty="0">
                <a:latin typeface="Trebuchet MS" panose="020B0603020202020204" pitchFamily="34" charset="0"/>
              </a:rPr>
              <a:t> do </a:t>
            </a:r>
            <a:r>
              <a:rPr lang="en-US" sz="1900" dirty="0" err="1">
                <a:latin typeface="Trebuchet MS" panose="020B0603020202020204" pitchFamily="34" charset="0"/>
              </a:rPr>
              <a:t>zamestnania</a:t>
            </a:r>
            <a:r>
              <a:rPr lang="sk-SK" sz="1900" dirty="0">
                <a:latin typeface="Trebuchet MS" panose="020B0603020202020204" pitchFamily="34" charset="0"/>
              </a:rPr>
              <a:t>.</a:t>
            </a:r>
            <a:endParaRPr lang="en-US" sz="1900" i="1" dirty="0">
              <a:latin typeface="Trebuchet MS" panose="020B0603020202020204" pitchFamily="34" charset="0"/>
            </a:endParaRPr>
          </a:p>
          <a:p>
            <a:r>
              <a:rPr lang="en-US" sz="1900" dirty="0" err="1">
                <a:latin typeface="Trebuchet MS" panose="020B0603020202020204" pitchFamily="34" charset="0"/>
              </a:rPr>
              <a:t>Zamestnávateľ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prepustil</a:t>
            </a:r>
            <a:r>
              <a:rPr lang="en-US" sz="1900" dirty="0">
                <a:latin typeface="Trebuchet MS" panose="020B0603020202020204" pitchFamily="34" charset="0"/>
              </a:rPr>
              <a:t> zo </a:t>
            </a:r>
            <a:r>
              <a:rPr lang="en-US" sz="1900" dirty="0" err="1">
                <a:latin typeface="Trebuchet MS" panose="020B0603020202020204" pitchFamily="34" charset="0"/>
              </a:rPr>
              <a:t>zamestnania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matku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viacerých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malých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detí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kvôli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častejším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prekážkam</a:t>
            </a:r>
            <a:r>
              <a:rPr lang="en-US" sz="1900" dirty="0">
                <a:latin typeface="Trebuchet MS" panose="020B0603020202020204" pitchFamily="34" charset="0"/>
              </a:rPr>
              <a:t> v </a:t>
            </a:r>
            <a:r>
              <a:rPr lang="en-US" sz="1900" dirty="0" err="1">
                <a:latin typeface="Trebuchet MS" panose="020B0603020202020204" pitchFamily="34" charset="0"/>
              </a:rPr>
              <a:t>práci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strane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zamestnankyne</a:t>
            </a:r>
            <a:r>
              <a:rPr lang="en-US" sz="1900" dirty="0">
                <a:latin typeface="Trebuchet MS" panose="020B0603020202020204" pitchFamily="34" charset="0"/>
              </a:rPr>
              <a:t> v </a:t>
            </a:r>
            <a:r>
              <a:rPr lang="en-US" sz="1900" dirty="0" err="1">
                <a:latin typeface="Trebuchet MS" panose="020B0603020202020204" pitchFamily="34" charset="0"/>
              </a:rPr>
              <a:t>porovnaní</a:t>
            </a:r>
            <a:r>
              <a:rPr lang="en-US" sz="1900" dirty="0">
                <a:latin typeface="Trebuchet MS" panose="020B0603020202020204" pitchFamily="34" charset="0"/>
              </a:rPr>
              <a:t> s </a:t>
            </a:r>
            <a:r>
              <a:rPr lang="en-US" sz="1900" dirty="0" err="1">
                <a:latin typeface="Trebuchet MS" panose="020B0603020202020204" pitchFamily="34" charset="0"/>
              </a:rPr>
              <a:t>bezdetnými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zamestnancami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či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zamestnancami</a:t>
            </a:r>
            <a:r>
              <a:rPr lang="en-US" sz="1900" dirty="0">
                <a:latin typeface="Trebuchet MS" panose="020B0603020202020204" pitchFamily="34" charset="0"/>
              </a:rPr>
              <a:t> s </a:t>
            </a:r>
            <a:r>
              <a:rPr lang="en-US" sz="1900" dirty="0" err="1">
                <a:latin typeface="Trebuchet MS" panose="020B0603020202020204" pitchFamily="34" charset="0"/>
              </a:rPr>
              <a:t>odrastenými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deťmi</a:t>
            </a:r>
            <a:r>
              <a:rPr lang="sk-SK" sz="1900" dirty="0">
                <a:latin typeface="Trebuchet MS" panose="020B0603020202020204" pitchFamily="34" charset="0"/>
              </a:rPr>
              <a:t>.</a:t>
            </a:r>
            <a:endParaRPr lang="en-US" sz="1900" i="1" dirty="0">
              <a:latin typeface="Trebuchet MS" panose="020B0603020202020204" pitchFamily="34" charset="0"/>
            </a:endParaRPr>
          </a:p>
          <a:p>
            <a:r>
              <a:rPr lang="en-US" sz="1900" dirty="0" err="1">
                <a:latin typeface="Trebuchet MS" panose="020B0603020202020204" pitchFamily="34" charset="0"/>
              </a:rPr>
              <a:t>Zamestnávateľ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poskytol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zamestnankyni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nižšiu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mzdu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ako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inému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porovnateľnému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zamestnancovi</a:t>
            </a:r>
            <a:r>
              <a:rPr lang="en-US" sz="1900" dirty="0">
                <a:latin typeface="Trebuchet MS" panose="020B0603020202020204" pitchFamily="34" charset="0"/>
              </a:rPr>
              <a:t> – </a:t>
            </a:r>
            <a:r>
              <a:rPr lang="en-US" sz="1900" dirty="0" err="1">
                <a:latin typeface="Trebuchet MS" panose="020B0603020202020204" pitchFamily="34" charset="0"/>
              </a:rPr>
              <a:t>mužovi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vykonávajúcemu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rovnakú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prácu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prácu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rovnakej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hodnot</a:t>
            </a:r>
            <a:r>
              <a:rPr lang="sk-SK" sz="1900" dirty="0">
                <a:latin typeface="Trebuchet MS" panose="020B0603020202020204" pitchFamily="34" charset="0"/>
              </a:rPr>
              <a:t>y.</a:t>
            </a:r>
          </a:p>
          <a:p>
            <a:r>
              <a:rPr lang="en-US" sz="1900" dirty="0" err="1">
                <a:latin typeface="Trebuchet MS" panose="020B0603020202020204" pitchFamily="34" charset="0"/>
              </a:rPr>
              <a:t>Zamestnávateľ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počas</a:t>
            </a:r>
            <a:r>
              <a:rPr lang="en-US" sz="1900" dirty="0">
                <a:latin typeface="Trebuchet MS" panose="020B0603020202020204" pitchFamily="34" charset="0"/>
              </a:rPr>
              <a:t>  </a:t>
            </a:r>
            <a:r>
              <a:rPr lang="en-US" sz="1900" dirty="0" err="1">
                <a:latin typeface="Trebuchet MS" panose="020B0603020202020204" pitchFamily="34" charset="0"/>
              </a:rPr>
              <a:t>pracovného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pohovoru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sk-SK" sz="1900" dirty="0">
                <a:latin typeface="Trebuchet MS" panose="020B0603020202020204" pitchFamily="34" charset="0"/>
              </a:rPr>
              <a:t>kládol uchádzačovi </a:t>
            </a:r>
            <a:r>
              <a:rPr lang="en-US" sz="1900" dirty="0" err="1">
                <a:latin typeface="Trebuchet MS" panose="020B0603020202020204" pitchFamily="34" charset="0"/>
              </a:rPr>
              <a:t>otázky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súvisiace</a:t>
            </a:r>
            <a:r>
              <a:rPr lang="en-US" sz="1900" dirty="0">
                <a:latin typeface="Trebuchet MS" panose="020B0603020202020204" pitchFamily="34" charset="0"/>
              </a:rPr>
              <a:t> s </a:t>
            </a:r>
            <a:r>
              <a:rPr lang="en-US" sz="1900" dirty="0" err="1">
                <a:latin typeface="Trebuchet MS" panose="020B0603020202020204" pitchFamily="34" charset="0"/>
              </a:rPr>
              <a:t>tehotenstvom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plánovaným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rodičovstvom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manželským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či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rodinným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stavom</a:t>
            </a:r>
            <a:r>
              <a:rPr lang="sk-SK" sz="1900" dirty="0">
                <a:latin typeface="Trebuchet MS" panose="020B0603020202020204" pitchFamily="34" charset="0"/>
              </a:rPr>
              <a:t>.</a:t>
            </a:r>
          </a:p>
          <a:p>
            <a:r>
              <a:rPr lang="en-US" sz="1900" dirty="0" err="1">
                <a:latin typeface="Trebuchet MS" panose="020B0603020202020204" pitchFamily="34" charset="0"/>
              </a:rPr>
              <a:t>Zamestnávateľ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prepustil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zamestnan</a:t>
            </a:r>
            <a:r>
              <a:rPr lang="sk-SK" sz="1900" dirty="0" err="1">
                <a:latin typeface="Trebuchet MS" panose="020B0603020202020204" pitchFamily="34" charset="0"/>
              </a:rPr>
              <a:t>ca</a:t>
            </a:r>
            <a:r>
              <a:rPr lang="sk-SK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kvôli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sk-SK" sz="1900" dirty="0">
                <a:latin typeface="Trebuchet MS" panose="020B0603020202020204" pitchFamily="34" charset="0"/>
              </a:rPr>
              <a:t>jeho </a:t>
            </a:r>
            <a:r>
              <a:rPr lang="en-US" sz="1900" dirty="0" err="1">
                <a:latin typeface="Trebuchet MS" panose="020B0603020202020204" pitchFamily="34" charset="0"/>
              </a:rPr>
              <a:t>sexuálnej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orientácii</a:t>
            </a:r>
            <a:r>
              <a:rPr lang="sk-SK" sz="1900" dirty="0">
                <a:latin typeface="Trebuchet MS" panose="020B0603020202020204" pitchFamily="34" charset="0"/>
              </a:rPr>
              <a:t>.</a:t>
            </a:r>
            <a:endParaRPr lang="en-US" sz="1900" dirty="0">
              <a:latin typeface="Trebuchet MS" panose="020B0603020202020204" pitchFamily="34" charset="0"/>
            </a:endParaRPr>
          </a:p>
          <a:p>
            <a:r>
              <a:rPr lang="en-US" sz="1900" dirty="0" err="1">
                <a:latin typeface="Trebuchet MS" panose="020B0603020202020204" pitchFamily="34" charset="0"/>
              </a:rPr>
              <a:t>Zamestnávateľ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sk-SK" sz="1900" dirty="0">
                <a:latin typeface="Trebuchet MS" panose="020B0603020202020204" pitchFamily="34" charset="0"/>
              </a:rPr>
              <a:t>ako aj zamestnanci </a:t>
            </a:r>
            <a:r>
              <a:rPr lang="en-US" sz="1900" dirty="0" err="1">
                <a:latin typeface="Trebuchet MS" panose="020B0603020202020204" pitchFamily="34" charset="0"/>
              </a:rPr>
              <a:t>koleg</a:t>
            </a:r>
            <a:r>
              <a:rPr lang="sk-SK" sz="1900" dirty="0">
                <a:latin typeface="Trebuchet MS" panose="020B0603020202020204" pitchFamily="34" charset="0"/>
              </a:rPr>
              <a:t>u </a:t>
            </a:r>
            <a:r>
              <a:rPr lang="en-US" sz="1900" dirty="0" err="1">
                <a:latin typeface="Trebuchet MS" panose="020B0603020202020204" pitchFamily="34" charset="0"/>
              </a:rPr>
              <a:t>verejne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zosmiešňujú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osočujú</a:t>
            </a:r>
            <a:r>
              <a:rPr lang="en-US" sz="1900" dirty="0">
                <a:latin typeface="Trebuchet MS" panose="020B0603020202020204" pitchFamily="34" charset="0"/>
              </a:rPr>
              <a:t> a </a:t>
            </a:r>
            <a:r>
              <a:rPr lang="en-US" sz="1900" dirty="0" err="1">
                <a:latin typeface="Trebuchet MS" panose="020B0603020202020204" pitchFamily="34" charset="0"/>
              </a:rPr>
              <a:t>nezahrňajú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sk-SK" sz="1900" dirty="0">
                <a:latin typeface="Trebuchet MS" panose="020B0603020202020204" pitchFamily="34" charset="0"/>
              </a:rPr>
              <a:t>tohto </a:t>
            </a:r>
            <a:r>
              <a:rPr lang="en-US" sz="1900" dirty="0">
                <a:latin typeface="Trebuchet MS" panose="020B0603020202020204" pitchFamily="34" charset="0"/>
              </a:rPr>
              <a:t>do </a:t>
            </a:r>
            <a:r>
              <a:rPr lang="en-US" sz="1900" dirty="0" err="1">
                <a:latin typeface="Trebuchet MS" panose="020B0603020202020204" pitchFamily="34" charset="0"/>
              </a:rPr>
              <a:t>spoločných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aktiví</a:t>
            </a:r>
            <a:r>
              <a:rPr lang="sk-SK" sz="1900" dirty="0">
                <a:latin typeface="Trebuchet MS" panose="020B0603020202020204" pitchFamily="34" charset="0"/>
              </a:rPr>
              <a:t>t.</a:t>
            </a:r>
            <a:endParaRPr lang="en-US" sz="1900" dirty="0">
              <a:latin typeface="Trebuchet MS" panose="020B0603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C067C0F9-3D58-7531-4C81-8FD3B858C695}"/>
              </a:ext>
            </a:extLst>
          </p:cNvPr>
          <p:cNvSpPr/>
          <p:nvPr/>
        </p:nvSpPr>
        <p:spPr>
          <a:xfrm rot="16200000">
            <a:off x="-3000327" y="3104638"/>
            <a:ext cx="6858000" cy="64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www.Bez-strachu.sk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B9DA5458-DC12-9015-05F6-6CECDF1428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89381" r="3765" b="2618"/>
          <a:stretch/>
        </p:blipFill>
        <p:spPr>
          <a:xfrm>
            <a:off x="984504" y="6154868"/>
            <a:ext cx="568003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31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867D2-9396-0BF1-0673-C785D504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315" y="484632"/>
            <a:ext cx="10457233" cy="1609344"/>
          </a:xfrm>
        </p:spPr>
        <p:txBody>
          <a:bodyPr>
            <a:normAutofit/>
          </a:bodyPr>
          <a:lstStyle/>
          <a:p>
            <a:r>
              <a:rPr lang="en-US" sz="4100" b="1" dirty="0">
                <a:latin typeface="Trebuchet MS" panose="020B0603020202020204" pitchFamily="34" charset="0"/>
              </a:rPr>
              <a:t>MOŽNOSTI NAHLASOVANIA DISKRIMINÁCIE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A699E-8F79-4002-8998-C2E9046C2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504" y="2315182"/>
            <a:ext cx="10143744" cy="3708173"/>
          </a:xfrm>
        </p:spPr>
        <p:txBody>
          <a:bodyPr>
            <a:noAutofit/>
          </a:bodyPr>
          <a:lstStyle/>
          <a:p>
            <a:r>
              <a:rPr lang="en-US" sz="1900" b="1" dirty="0">
                <a:latin typeface="Trebuchet MS" panose="020B0603020202020204" pitchFamily="34" charset="0"/>
              </a:rPr>
              <a:t>1. </a:t>
            </a:r>
            <a:r>
              <a:rPr lang="en-US" sz="1900" b="1" dirty="0" err="1">
                <a:latin typeface="Trebuchet MS" panose="020B0603020202020204" pitchFamily="34" charset="0"/>
              </a:rPr>
              <a:t>Podanie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sťažnosti</a:t>
            </a:r>
            <a:r>
              <a:rPr lang="en-US" sz="1900" dirty="0">
                <a:latin typeface="Trebuchet MS" panose="020B0603020202020204" pitchFamily="34" charset="0"/>
              </a:rPr>
              <a:t>: </a:t>
            </a:r>
            <a:r>
              <a:rPr lang="en-US" sz="1900" dirty="0" err="1">
                <a:latin typeface="Trebuchet MS" panose="020B0603020202020204" pitchFamily="34" charset="0"/>
              </a:rPr>
              <a:t>podľa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zákonníka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práce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má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zamestnanec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má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právo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podať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zamestnávateľovi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sťažnosť</a:t>
            </a:r>
            <a:r>
              <a:rPr lang="en-US" sz="1900" dirty="0">
                <a:latin typeface="Trebuchet MS" panose="020B0603020202020204" pitchFamily="34" charset="0"/>
              </a:rPr>
              <a:t> - </a:t>
            </a:r>
            <a:r>
              <a:rPr lang="en-US" sz="1900" dirty="0" err="1">
                <a:latin typeface="Trebuchet MS" panose="020B0603020202020204" pitchFamily="34" charset="0"/>
              </a:rPr>
              <a:t>ideálne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prostredníctvom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personálneho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oddelenia</a:t>
            </a:r>
            <a:r>
              <a:rPr lang="en-US" sz="1900" dirty="0">
                <a:latin typeface="Trebuchet MS" panose="020B0603020202020204" pitchFamily="34" charset="0"/>
              </a:rPr>
              <a:t>. </a:t>
            </a:r>
          </a:p>
          <a:p>
            <a:r>
              <a:rPr lang="en-US" sz="1900" b="1" dirty="0">
                <a:latin typeface="Trebuchet MS" panose="020B0603020202020204" pitchFamily="34" charset="0"/>
              </a:rPr>
              <a:t>2. </a:t>
            </a:r>
            <a:r>
              <a:rPr lang="en-US" sz="1900" b="1" dirty="0" err="1">
                <a:latin typeface="Trebuchet MS" panose="020B0603020202020204" pitchFamily="34" charset="0"/>
              </a:rPr>
              <a:t>Podanie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žaloby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na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súd</a:t>
            </a:r>
            <a:r>
              <a:rPr lang="en-US" sz="1900" b="1" dirty="0">
                <a:latin typeface="Trebuchet MS" panose="020B0603020202020204" pitchFamily="34" charset="0"/>
              </a:rPr>
              <a:t>: </a:t>
            </a:r>
            <a:r>
              <a:rPr lang="en-US" sz="1900" dirty="0">
                <a:latin typeface="Trebuchet MS" panose="020B0603020202020204" pitchFamily="34" charset="0"/>
              </a:rPr>
              <a:t>v </a:t>
            </a:r>
            <a:r>
              <a:rPr lang="en-US" sz="1900" dirty="0" err="1">
                <a:latin typeface="Trebuchet MS" panose="020B0603020202020204" pitchFamily="34" charset="0"/>
              </a:rPr>
              <a:t>prípade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že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sťažnosť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nebola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vyriešená</a:t>
            </a:r>
            <a:r>
              <a:rPr lang="en-US" sz="1900" dirty="0">
                <a:latin typeface="Trebuchet MS" panose="020B0603020202020204" pitchFamily="34" charset="0"/>
              </a:rPr>
              <a:t>, je </a:t>
            </a:r>
            <a:r>
              <a:rPr lang="en-US" sz="1900" dirty="0" err="1">
                <a:latin typeface="Trebuchet MS" panose="020B0603020202020204" pitchFamily="34" charset="0"/>
              </a:rPr>
              <a:t>možné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podať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žalobu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súd</a:t>
            </a:r>
            <a:r>
              <a:rPr lang="en-US" sz="1900" dirty="0">
                <a:latin typeface="Trebuchet MS" panose="020B0603020202020204" pitchFamily="34" charset="0"/>
              </a:rPr>
              <a:t> (</a:t>
            </a:r>
            <a:r>
              <a:rPr lang="en-US" sz="1900" dirty="0" err="1">
                <a:latin typeface="Trebuchet MS" panose="020B0603020202020204" pitchFamily="34" charset="0"/>
              </a:rPr>
              <a:t>Ústavný</a:t>
            </a:r>
            <a:r>
              <a:rPr lang="en-US" sz="1900" dirty="0">
                <a:latin typeface="Trebuchet MS" panose="020B0603020202020204" pitchFamily="34" charset="0"/>
              </a:rPr>
              <a:t>/ESĽP)</a:t>
            </a:r>
          </a:p>
          <a:p>
            <a:r>
              <a:rPr lang="en-US" sz="1900" b="1" dirty="0">
                <a:latin typeface="Trebuchet MS" panose="020B0603020202020204" pitchFamily="34" charset="0"/>
              </a:rPr>
              <a:t>3. </a:t>
            </a:r>
            <a:r>
              <a:rPr lang="en-US" sz="1900" b="1" dirty="0" err="1">
                <a:latin typeface="Trebuchet MS" panose="020B0603020202020204" pitchFamily="34" charset="0"/>
              </a:rPr>
              <a:t>Slovenské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národné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stredisko</a:t>
            </a:r>
            <a:r>
              <a:rPr lang="en-US" sz="1900" b="1" dirty="0">
                <a:latin typeface="Trebuchet MS" panose="020B0603020202020204" pitchFamily="34" charset="0"/>
              </a:rPr>
              <a:t> pre </a:t>
            </a:r>
            <a:r>
              <a:rPr lang="en-US" sz="1900" b="1" dirty="0" err="1">
                <a:latin typeface="Trebuchet MS" panose="020B0603020202020204" pitchFamily="34" charset="0"/>
              </a:rPr>
              <a:t>ľudské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práva</a:t>
            </a:r>
            <a:r>
              <a:rPr lang="en-US" sz="1900" b="1" dirty="0">
                <a:latin typeface="Trebuchet MS" panose="020B0603020202020204" pitchFamily="34" charset="0"/>
              </a:rPr>
              <a:t>: </a:t>
            </a:r>
            <a:r>
              <a:rPr lang="en-US" sz="1900" dirty="0" err="1">
                <a:latin typeface="Trebuchet MS" panose="020B0603020202020204" pitchFamily="34" charset="0"/>
              </a:rPr>
              <a:t>nezávislý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orgán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zriadený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podľa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zákona</a:t>
            </a:r>
            <a:r>
              <a:rPr lang="en-US" sz="1900" dirty="0">
                <a:latin typeface="Trebuchet MS" panose="020B0603020202020204" pitchFamily="34" charset="0"/>
              </a:rPr>
              <a:t> o SNSĽP. </a:t>
            </a:r>
            <a:r>
              <a:rPr lang="en-US" sz="1900" dirty="0" err="1">
                <a:latin typeface="Trebuchet MS" panose="020B0603020202020204" pitchFamily="34" charset="0"/>
              </a:rPr>
              <a:t>Stredisko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patrí</a:t>
            </a:r>
            <a:r>
              <a:rPr lang="en-US" sz="1900" dirty="0">
                <a:latin typeface="Trebuchet MS" panose="020B0603020202020204" pitchFamily="34" charset="0"/>
              </a:rPr>
              <a:t> do </a:t>
            </a:r>
            <a:r>
              <a:rPr lang="en-US" sz="1900" dirty="0" err="1">
                <a:latin typeface="Trebuchet MS" panose="020B0603020202020204" pitchFamily="34" charset="0"/>
              </a:rPr>
              <a:t>siete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štátnych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inštitúcií</a:t>
            </a:r>
            <a:r>
              <a:rPr lang="en-US" sz="1900" dirty="0">
                <a:latin typeface="Trebuchet MS" panose="020B0603020202020204" pitchFamily="34" charset="0"/>
              </a:rPr>
              <a:t> pre </a:t>
            </a:r>
            <a:r>
              <a:rPr lang="en-US" sz="1900" dirty="0" err="1">
                <a:latin typeface="Trebuchet MS" panose="020B0603020202020204" pitchFamily="34" charset="0"/>
              </a:rPr>
              <a:t>ľudské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práva</a:t>
            </a:r>
            <a:r>
              <a:rPr lang="en-US" sz="1900" dirty="0">
                <a:latin typeface="Trebuchet MS" panose="020B0603020202020204" pitchFamily="34" charset="0"/>
              </a:rPr>
              <a:t>. </a:t>
            </a:r>
          </a:p>
          <a:p>
            <a:r>
              <a:rPr lang="en-US" sz="1900" b="1" dirty="0">
                <a:latin typeface="Trebuchet MS" panose="020B0603020202020204" pitchFamily="34" charset="0"/>
              </a:rPr>
              <a:t>4. </a:t>
            </a:r>
            <a:r>
              <a:rPr lang="en-US" sz="1900" b="1" dirty="0" err="1">
                <a:latin typeface="Trebuchet MS" panose="020B0603020202020204" pitchFamily="34" charset="0"/>
              </a:rPr>
              <a:t>Mediácia</a:t>
            </a:r>
            <a:r>
              <a:rPr lang="en-US" sz="1900" b="1" dirty="0">
                <a:latin typeface="Trebuchet MS" panose="020B0603020202020204" pitchFamily="34" charset="0"/>
              </a:rPr>
              <a:t>: </a:t>
            </a:r>
            <a:r>
              <a:rPr lang="en-US" sz="1900" dirty="0" err="1">
                <a:latin typeface="Trebuchet MS" panose="020B0603020202020204" pitchFamily="34" charset="0"/>
              </a:rPr>
              <a:t>Antidiskriminačný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zákon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obsahuje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možnosť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domáhať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ochrany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dotknutých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práv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prostredníctvom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mediácií</a:t>
            </a:r>
            <a:r>
              <a:rPr lang="en-US" sz="1900" dirty="0">
                <a:latin typeface="Trebuchet MS" panose="020B0603020202020204" pitchFamily="34" charset="0"/>
              </a:rPr>
              <a:t>. </a:t>
            </a:r>
            <a:r>
              <a:rPr lang="en-US" sz="1900" dirty="0" err="1">
                <a:latin typeface="Trebuchet MS" panose="020B0603020202020204" pitchFamily="34" charset="0"/>
              </a:rPr>
              <a:t>Zákon</a:t>
            </a:r>
            <a:r>
              <a:rPr lang="en-US" sz="1900" dirty="0">
                <a:latin typeface="Trebuchet MS" panose="020B0603020202020204" pitchFamily="34" charset="0"/>
              </a:rPr>
              <a:t> o </a:t>
            </a:r>
            <a:r>
              <a:rPr lang="en-US" sz="1900" dirty="0" err="1">
                <a:latin typeface="Trebuchet MS" panose="020B0603020202020204" pitchFamily="34" charset="0"/>
              </a:rPr>
              <a:t>mediácií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predpokladá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uzavretie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písomnej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dohody</a:t>
            </a:r>
            <a:r>
              <a:rPr lang="en-US" sz="1900" dirty="0">
                <a:latin typeface="Trebuchet MS" panose="020B0603020202020204" pitchFamily="34" charset="0"/>
              </a:rPr>
              <a:t> o </a:t>
            </a:r>
            <a:r>
              <a:rPr lang="en-US" sz="1900" dirty="0" err="1">
                <a:latin typeface="Trebuchet MS" panose="020B0603020202020204" pitchFamily="34" charset="0"/>
              </a:rPr>
              <a:t>riešení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sporu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mediáciou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ktorou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rozumie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dohoda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medzi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osobami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zúčastnenými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mediácii</a:t>
            </a:r>
            <a:r>
              <a:rPr lang="en-US" sz="1900" dirty="0">
                <a:latin typeface="Trebuchet MS" panose="020B0603020202020204" pitchFamily="34" charset="0"/>
              </a:rPr>
              <a:t> o tom, </a:t>
            </a:r>
            <a:r>
              <a:rPr lang="en-US" sz="1900" dirty="0" err="1">
                <a:latin typeface="Trebuchet MS" panose="020B0603020202020204" pitchFamily="34" charset="0"/>
              </a:rPr>
              <a:t>že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všetky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niektoré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spory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ktoré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medzi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nimi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vznikli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vzniknú</a:t>
            </a:r>
            <a:r>
              <a:rPr lang="en-US" sz="1900" dirty="0">
                <a:latin typeface="Trebuchet MS" panose="020B0603020202020204" pitchFamily="34" charset="0"/>
              </a:rPr>
              <a:t> v </a:t>
            </a:r>
            <a:r>
              <a:rPr lang="en-US" sz="1900" dirty="0" err="1">
                <a:latin typeface="Trebuchet MS" panose="020B0603020202020204" pitchFamily="34" charset="0"/>
              </a:rPr>
              <a:t>určenom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zmluvnom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vzťahu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inom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právnom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vzťahu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sa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pokúsia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vyriešiť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mediáciou</a:t>
            </a:r>
            <a:r>
              <a:rPr lang="en-US" sz="1900" dirty="0"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AEF4AA11-265B-DFFB-0153-893021073CCF}"/>
              </a:ext>
            </a:extLst>
          </p:cNvPr>
          <p:cNvSpPr/>
          <p:nvPr/>
        </p:nvSpPr>
        <p:spPr>
          <a:xfrm rot="16200000">
            <a:off x="-3000327" y="3104638"/>
            <a:ext cx="6858000" cy="64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www.Bez-strachu.sk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FE0644F4-D9DB-E1B6-8EDA-84457C0F68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89381" r="3765" b="2618"/>
          <a:stretch/>
        </p:blipFill>
        <p:spPr>
          <a:xfrm>
            <a:off x="984504" y="6154868"/>
            <a:ext cx="568003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33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6F2EF5-3732-134A-E21D-310312B66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22992" cy="1609344"/>
          </a:xfrm>
        </p:spPr>
        <p:txBody>
          <a:bodyPr>
            <a:normAutofit/>
          </a:bodyPr>
          <a:lstStyle/>
          <a:p>
            <a:r>
              <a:rPr lang="en-US" sz="4100" b="1" dirty="0">
                <a:latin typeface="Trebuchet MS" panose="020B0603020202020204" pitchFamily="34" charset="0"/>
              </a:rPr>
              <a:t>MOŽNOSTI NAHLASOVANIA DISKRIMINÁCIE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D76E4-EB4F-5646-671A-904F5D020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504" y="2320413"/>
            <a:ext cx="10143744" cy="3454956"/>
          </a:xfrm>
        </p:spPr>
        <p:txBody>
          <a:bodyPr>
            <a:noAutofit/>
          </a:bodyPr>
          <a:lstStyle/>
          <a:p>
            <a:r>
              <a:rPr lang="en-US" sz="1900" b="1" dirty="0">
                <a:latin typeface="Trebuchet MS" panose="020B0603020202020204" pitchFamily="34" charset="0"/>
              </a:rPr>
              <a:t>5. </a:t>
            </a:r>
            <a:r>
              <a:rPr lang="en-US" sz="1900" b="1" dirty="0" err="1">
                <a:latin typeface="Trebuchet MS" panose="020B0603020202020204" pitchFamily="34" charset="0"/>
              </a:rPr>
              <a:t>Verejny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ochranca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práv</a:t>
            </a:r>
            <a:r>
              <a:rPr lang="en-US" sz="1900" b="1" dirty="0">
                <a:latin typeface="Trebuchet MS" panose="020B0603020202020204" pitchFamily="34" charset="0"/>
              </a:rPr>
              <a:t>: </a:t>
            </a:r>
            <a:r>
              <a:rPr lang="en-US" sz="1900" dirty="0" err="1">
                <a:latin typeface="Trebuchet MS" panose="020B0603020202020204" pitchFamily="34" charset="0"/>
              </a:rPr>
              <a:t>Pomôcť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vám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môže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verejná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inštitúcia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poverená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ochranou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práv</a:t>
            </a:r>
            <a:r>
              <a:rPr lang="en-US" sz="1900" dirty="0">
                <a:latin typeface="Trebuchet MS" panose="020B0603020202020204" pitchFamily="34" charset="0"/>
              </a:rPr>
              <a:t> v </a:t>
            </a:r>
            <a:r>
              <a:rPr lang="en-US" sz="1900" dirty="0" err="1">
                <a:latin typeface="Trebuchet MS" panose="020B0603020202020204" pitchFamily="34" charset="0"/>
              </a:rPr>
              <a:t>oblasti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antidiskriminácie</a:t>
            </a:r>
            <a:r>
              <a:rPr lang="en-US" sz="1900" dirty="0">
                <a:latin typeface="Trebuchet MS" panose="020B0603020202020204" pitchFamily="34" charset="0"/>
              </a:rPr>
              <a:t> a </a:t>
            </a:r>
            <a:r>
              <a:rPr lang="en-US" sz="1900" dirty="0" err="1">
                <a:latin typeface="Trebuchet MS" panose="020B0603020202020204" pitchFamily="34" charset="0"/>
              </a:rPr>
              <a:t>rovnakého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zaobchádzania</a:t>
            </a:r>
            <a:r>
              <a:rPr lang="en-US" sz="1900" dirty="0">
                <a:latin typeface="Trebuchet MS" panose="020B0603020202020204" pitchFamily="34" charset="0"/>
              </a:rPr>
              <a:t>. V </a:t>
            </a:r>
            <a:r>
              <a:rPr lang="en-US" sz="1900" dirty="0" err="1">
                <a:latin typeface="Trebuchet MS" panose="020B0603020202020204" pitchFamily="34" charset="0"/>
              </a:rPr>
              <a:t>prípade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že</a:t>
            </a:r>
            <a:r>
              <a:rPr lang="en-US" sz="1900" dirty="0">
                <a:latin typeface="Trebuchet MS" panose="020B0603020202020204" pitchFamily="34" charset="0"/>
              </a:rPr>
              <a:t> k </a:t>
            </a:r>
            <a:r>
              <a:rPr lang="en-US" sz="1900" dirty="0" err="1">
                <a:latin typeface="Trebuchet MS" panose="020B0603020202020204" pitchFamily="34" charset="0"/>
              </a:rPr>
              <a:t>diskriminácii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došlo</a:t>
            </a:r>
            <a:r>
              <a:rPr lang="en-US" sz="1900" dirty="0">
                <a:latin typeface="Trebuchet MS" panose="020B0603020202020204" pitchFamily="34" charset="0"/>
              </a:rPr>
              <a:t> zo </a:t>
            </a:r>
            <a:r>
              <a:rPr lang="en-US" sz="1900" dirty="0" err="1">
                <a:latin typeface="Trebuchet MS" panose="020B0603020202020204" pitchFamily="34" charset="0"/>
              </a:rPr>
              <a:t>strany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verejnej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inštitúcie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môžete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využiť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pomoc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verejneho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ochrankyne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práv</a:t>
            </a:r>
            <a:r>
              <a:rPr lang="en-US" sz="1900" dirty="0">
                <a:latin typeface="Trebuchet MS" panose="020B0603020202020204" pitchFamily="34" charset="0"/>
              </a:rPr>
              <a:t>.</a:t>
            </a:r>
          </a:p>
          <a:p>
            <a:r>
              <a:rPr lang="en-US" sz="1900" b="1" dirty="0">
                <a:latin typeface="Trebuchet MS" panose="020B0603020202020204" pitchFamily="34" charset="0"/>
              </a:rPr>
              <a:t>6. </a:t>
            </a:r>
            <a:r>
              <a:rPr lang="en-US" sz="1900" b="1" dirty="0" err="1">
                <a:latin typeface="Trebuchet MS" panose="020B0603020202020204" pitchFamily="34" charset="0"/>
              </a:rPr>
              <a:t>Inšpektorát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práce</a:t>
            </a:r>
            <a:r>
              <a:rPr lang="en-US" sz="1900" b="1" dirty="0">
                <a:latin typeface="Trebuchet MS" panose="020B0603020202020204" pitchFamily="34" charset="0"/>
              </a:rPr>
              <a:t>: </a:t>
            </a:r>
            <a:r>
              <a:rPr lang="en-US" sz="1900" dirty="0">
                <a:latin typeface="Trebuchet MS" panose="020B0603020202020204" pitchFamily="34" charset="0"/>
              </a:rPr>
              <a:t>V </a:t>
            </a:r>
            <a:r>
              <a:rPr lang="en-US" sz="1900" dirty="0" err="1">
                <a:latin typeface="Trebuchet MS" panose="020B0603020202020204" pitchFamily="34" charset="0"/>
              </a:rPr>
              <a:t>ostatných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prípadoch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prichádza</a:t>
            </a:r>
            <a:r>
              <a:rPr lang="en-US" sz="1900" dirty="0">
                <a:latin typeface="Trebuchet MS" panose="020B0603020202020204" pitchFamily="34" charset="0"/>
              </a:rPr>
              <a:t> do </a:t>
            </a:r>
            <a:r>
              <a:rPr lang="en-US" sz="1900" dirty="0" err="1">
                <a:latin typeface="Trebuchet MS" panose="020B0603020202020204" pitchFamily="34" charset="0"/>
              </a:rPr>
              <a:t>úvahy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inšpektorát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práce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ktorý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stráži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dodržiavanie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zákonov</a:t>
            </a:r>
            <a:r>
              <a:rPr lang="en-US" sz="1900" dirty="0">
                <a:latin typeface="Trebuchet MS" panose="020B0603020202020204" pitchFamily="34" charset="0"/>
              </a:rPr>
              <a:t> a </a:t>
            </a:r>
            <a:r>
              <a:rPr lang="en-US" sz="1900" dirty="0" err="1">
                <a:latin typeface="Trebuchet MS" panose="020B0603020202020204" pitchFamily="34" charset="0"/>
              </a:rPr>
              <a:t>predpisov</a:t>
            </a:r>
            <a:r>
              <a:rPr lang="en-US" sz="1900" dirty="0">
                <a:latin typeface="Trebuchet MS" panose="020B0603020202020204" pitchFamily="34" charset="0"/>
              </a:rPr>
              <a:t> v </a:t>
            </a:r>
            <a:r>
              <a:rPr lang="en-US" sz="1900" dirty="0" err="1">
                <a:latin typeface="Trebuchet MS" panose="020B0603020202020204" pitchFamily="34" charset="0"/>
              </a:rPr>
              <a:t>pracovnoprávnych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vzťahoch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okrem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iného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aj</a:t>
            </a:r>
            <a:r>
              <a:rPr lang="en-US" sz="1900" dirty="0">
                <a:latin typeface="Trebuchet MS" panose="020B0603020202020204" pitchFamily="34" charset="0"/>
              </a:rPr>
              <a:t> v </a:t>
            </a:r>
            <a:r>
              <a:rPr lang="en-US" sz="1900" dirty="0" err="1">
                <a:latin typeface="Trebuchet MS" panose="020B0603020202020204" pitchFamily="34" charset="0"/>
              </a:rPr>
              <a:t>súvislosti</a:t>
            </a:r>
            <a:r>
              <a:rPr lang="en-US" sz="1900" dirty="0">
                <a:latin typeface="Trebuchet MS" panose="020B0603020202020204" pitchFamily="34" charset="0"/>
              </a:rPr>
              <a:t> s </a:t>
            </a:r>
            <a:r>
              <a:rPr lang="en-US" sz="1900" dirty="0" err="1">
                <a:latin typeface="Trebuchet MS" panose="020B0603020202020204" pitchFamily="34" charset="0"/>
              </a:rPr>
              <a:t>rovnosťou</a:t>
            </a:r>
            <a:r>
              <a:rPr lang="en-US" sz="1900" dirty="0">
                <a:latin typeface="Trebuchet MS" panose="020B0603020202020204" pitchFamily="34" charset="0"/>
              </a:rPr>
              <a:t> v </a:t>
            </a:r>
            <a:r>
              <a:rPr lang="en-US" sz="1900" dirty="0" err="1">
                <a:latin typeface="Trebuchet MS" panose="020B0603020202020204" pitchFamily="34" charset="0"/>
              </a:rPr>
              <a:t>odmeňovaní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pri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uplatňovaní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zásady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rovnakého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zaobchádzania</a:t>
            </a:r>
            <a:r>
              <a:rPr lang="en-US" sz="1900" dirty="0">
                <a:latin typeface="Trebuchet MS" panose="020B0603020202020204" pitchFamily="34" charset="0"/>
              </a:rPr>
              <a:t> a v </a:t>
            </a:r>
            <a:r>
              <a:rPr lang="en-US" sz="1900" dirty="0" err="1">
                <a:latin typeface="Trebuchet MS" panose="020B0603020202020204" pitchFamily="34" charset="0"/>
              </a:rPr>
              <a:t>súvislosti</a:t>
            </a:r>
            <a:r>
              <a:rPr lang="en-US" sz="1900" dirty="0">
                <a:latin typeface="Trebuchet MS" panose="020B0603020202020204" pitchFamily="34" charset="0"/>
              </a:rPr>
              <a:t> so </a:t>
            </a:r>
            <a:r>
              <a:rPr lang="en-US" sz="1900" dirty="0" err="1">
                <a:latin typeface="Trebuchet MS" panose="020B0603020202020204" pitchFamily="34" charset="0"/>
              </a:rPr>
              <a:t>zosúlaďovaním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rodinného</a:t>
            </a:r>
            <a:r>
              <a:rPr lang="en-US" sz="1900" dirty="0">
                <a:latin typeface="Trebuchet MS" panose="020B0603020202020204" pitchFamily="34" charset="0"/>
              </a:rPr>
              <a:t> a </a:t>
            </a:r>
            <a:r>
              <a:rPr lang="en-US" sz="1900" dirty="0" err="1">
                <a:latin typeface="Trebuchet MS" panose="020B0603020202020204" pitchFamily="34" charset="0"/>
              </a:rPr>
              <a:t>pracovného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života</a:t>
            </a:r>
            <a:r>
              <a:rPr lang="en-US" sz="1900" dirty="0">
                <a:latin typeface="Trebuchet MS" panose="020B0603020202020204" pitchFamily="34" charset="0"/>
              </a:rPr>
              <a:t>.</a:t>
            </a:r>
          </a:p>
          <a:p>
            <a:r>
              <a:rPr lang="en-US" sz="1900" b="1" dirty="0">
                <a:latin typeface="Trebuchet MS" panose="020B0603020202020204" pitchFamily="34" charset="0"/>
              </a:rPr>
              <a:t>7. </a:t>
            </a:r>
            <a:r>
              <a:rPr lang="en-US" sz="1900" b="1" dirty="0" err="1">
                <a:latin typeface="Trebuchet MS" panose="020B0603020202020204" pitchFamily="34" charset="0"/>
              </a:rPr>
              <a:t>Podanie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podnetu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na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Úrad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práce</a:t>
            </a:r>
            <a:r>
              <a:rPr lang="en-US" sz="1900" b="1" dirty="0">
                <a:latin typeface="Trebuchet MS" panose="020B0603020202020204" pitchFamily="34" charset="0"/>
              </a:rPr>
              <a:t>, </a:t>
            </a:r>
            <a:r>
              <a:rPr lang="en-US" sz="1900" b="1" dirty="0" err="1">
                <a:latin typeface="Trebuchet MS" panose="020B0603020202020204" pitchFamily="34" charset="0"/>
              </a:rPr>
              <a:t>sociálnych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vecí</a:t>
            </a:r>
            <a:r>
              <a:rPr lang="en-US" sz="1900" b="1" dirty="0">
                <a:latin typeface="Trebuchet MS" panose="020B0603020202020204" pitchFamily="34" charset="0"/>
              </a:rPr>
              <a:t> a </a:t>
            </a:r>
            <a:r>
              <a:rPr lang="en-US" sz="1900" b="1" dirty="0" err="1">
                <a:latin typeface="Trebuchet MS" panose="020B0603020202020204" pitchFamily="34" charset="0"/>
              </a:rPr>
              <a:t>rodiny</a:t>
            </a:r>
            <a:r>
              <a:rPr lang="en-US" sz="1900" b="1" dirty="0">
                <a:latin typeface="Trebuchet MS" panose="020B0603020202020204" pitchFamily="34" charset="0"/>
              </a:rPr>
              <a:t>: </a:t>
            </a:r>
            <a:r>
              <a:rPr lang="en-US" sz="1900" dirty="0" err="1">
                <a:latin typeface="Trebuchet MS" panose="020B0603020202020204" pitchFamily="34" charset="0"/>
              </a:rPr>
              <a:t>Tento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postup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vyplýva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aj</a:t>
            </a:r>
            <a:r>
              <a:rPr lang="en-US" sz="1900" dirty="0">
                <a:latin typeface="Trebuchet MS" panose="020B0603020202020204" pitchFamily="34" charset="0"/>
              </a:rPr>
              <a:t> zo </a:t>
            </a:r>
            <a:r>
              <a:rPr lang="en-US" sz="1900" dirty="0" err="1">
                <a:latin typeface="Trebuchet MS" panose="020B0603020202020204" pitchFamily="34" charset="0"/>
              </a:rPr>
              <a:t>zákona</a:t>
            </a:r>
            <a:r>
              <a:rPr lang="en-US" sz="1900" dirty="0">
                <a:latin typeface="Trebuchet MS" panose="020B0603020202020204" pitchFamily="34" charset="0"/>
              </a:rPr>
              <a:t> o </a:t>
            </a:r>
            <a:r>
              <a:rPr lang="en-US" sz="1900" dirty="0" err="1">
                <a:latin typeface="Trebuchet MS" panose="020B0603020202020204" pitchFamily="34" charset="0"/>
              </a:rPr>
              <a:t>službách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zamestnanosti</a:t>
            </a:r>
            <a:r>
              <a:rPr lang="en-US" sz="1900" dirty="0">
                <a:latin typeface="Trebuchet MS" panose="020B0603020202020204" pitchFamily="34" charset="0"/>
              </a:rPr>
              <a:t> a to v </a:t>
            </a:r>
            <a:r>
              <a:rPr lang="en-US" sz="1900" dirty="0" err="1">
                <a:latin typeface="Trebuchet MS" panose="020B0603020202020204" pitchFamily="34" charset="0"/>
              </a:rPr>
              <a:t>súvislosti</a:t>
            </a:r>
            <a:r>
              <a:rPr lang="en-US" sz="1900" dirty="0">
                <a:latin typeface="Trebuchet MS" panose="020B0603020202020204" pitchFamily="34" charset="0"/>
              </a:rPr>
              <a:t> s </a:t>
            </a:r>
            <a:r>
              <a:rPr lang="en-US" sz="1900" dirty="0" err="1">
                <a:latin typeface="Trebuchet MS" panose="020B0603020202020204" pitchFamily="34" charset="0"/>
              </a:rPr>
              <a:t>právom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prístup</a:t>
            </a:r>
            <a:r>
              <a:rPr lang="en-US" sz="1900" dirty="0">
                <a:latin typeface="Trebuchet MS" panose="020B0603020202020204" pitchFamily="34" charset="0"/>
              </a:rPr>
              <a:t> k </a:t>
            </a:r>
            <a:r>
              <a:rPr lang="en-US" sz="1900" dirty="0" err="1">
                <a:latin typeface="Trebuchet MS" panose="020B0603020202020204" pitchFamily="34" charset="0"/>
              </a:rPr>
              <a:t>zamestnaniu</a:t>
            </a:r>
            <a:r>
              <a:rPr lang="en-US" sz="1900" dirty="0">
                <a:latin typeface="Trebuchet MS" panose="020B0603020202020204" pitchFamily="34" charset="0"/>
              </a:rPr>
              <a:t> – </a:t>
            </a:r>
            <a:r>
              <a:rPr lang="en-US" sz="1900" dirty="0" err="1">
                <a:latin typeface="Trebuchet MS" panose="020B0603020202020204" pitchFamily="34" charset="0"/>
              </a:rPr>
              <a:t>teda</a:t>
            </a:r>
            <a:r>
              <a:rPr lang="en-US" sz="1900" dirty="0">
                <a:latin typeface="Trebuchet MS" panose="020B0603020202020204" pitchFamily="34" charset="0"/>
              </a:rPr>
              <a:t> v </a:t>
            </a:r>
            <a:r>
              <a:rPr lang="en-US" sz="1900" dirty="0" err="1">
                <a:latin typeface="Trebuchet MS" panose="020B0603020202020204" pitchFamily="34" charset="0"/>
              </a:rPr>
              <a:t>situáciách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ak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dôjde</a:t>
            </a:r>
            <a:r>
              <a:rPr lang="en-US" sz="1900" dirty="0">
                <a:latin typeface="Trebuchet MS" panose="020B0603020202020204" pitchFamily="34" charset="0"/>
              </a:rPr>
              <a:t> k </a:t>
            </a:r>
            <a:r>
              <a:rPr lang="en-US" sz="1900" dirty="0" err="1">
                <a:latin typeface="Trebuchet MS" panose="020B0603020202020204" pitchFamily="34" charset="0"/>
              </a:rPr>
              <a:t>diskriminácii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základe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pohlavia</a:t>
            </a:r>
            <a:r>
              <a:rPr lang="en-US" sz="1900" dirty="0">
                <a:latin typeface="Trebuchet MS" panose="020B0603020202020204" pitchFamily="34" charset="0"/>
              </a:rPr>
              <a:t>/</a:t>
            </a:r>
            <a:r>
              <a:rPr lang="en-US" sz="1900" dirty="0" err="1">
                <a:latin typeface="Trebuchet MS" panose="020B0603020202020204" pitchFamily="34" charset="0"/>
              </a:rPr>
              <a:t>rodu</a:t>
            </a:r>
            <a:r>
              <a:rPr lang="en-US" sz="1900" dirty="0">
                <a:latin typeface="Trebuchet MS" panose="020B0603020202020204" pitchFamily="34" charset="0"/>
              </a:rPr>
              <a:t> v </a:t>
            </a:r>
            <a:r>
              <a:rPr lang="en-US" sz="1900" dirty="0" err="1">
                <a:latin typeface="Trebuchet MS" panose="020B0603020202020204" pitchFamily="34" charset="0"/>
              </a:rPr>
              <a:t>inzerátoch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pohovore</a:t>
            </a:r>
            <a:r>
              <a:rPr lang="en-US" sz="1900" dirty="0">
                <a:latin typeface="Trebuchet MS" panose="020B0603020202020204" pitchFamily="34" charset="0"/>
              </a:rPr>
              <a:t>.</a:t>
            </a:r>
          </a:p>
          <a:p>
            <a:endParaRPr lang="en-US" sz="1900" dirty="0">
              <a:latin typeface="Trebuchet MS" panose="020B0603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DA90E988-F187-B07B-4074-F0229D61B0F2}"/>
              </a:ext>
            </a:extLst>
          </p:cNvPr>
          <p:cNvSpPr/>
          <p:nvPr/>
        </p:nvSpPr>
        <p:spPr>
          <a:xfrm rot="16200000">
            <a:off x="-3000327" y="3104638"/>
            <a:ext cx="6858000" cy="64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www.Bez-strachu.sk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FB751ADE-FE14-B70D-3F4B-B339379785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89381" r="3765" b="2618"/>
          <a:stretch/>
        </p:blipFill>
        <p:spPr>
          <a:xfrm>
            <a:off x="984504" y="6154868"/>
            <a:ext cx="568003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80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FF39B-335D-9204-4025-DB9DCE51C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4100" b="1" dirty="0" err="1">
                <a:latin typeface="Trebuchet MS" panose="020B0603020202020204" pitchFamily="34" charset="0"/>
              </a:rPr>
              <a:t>Povinnosti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  <a:r>
              <a:rPr lang="en-US" sz="4100" b="1" dirty="0" err="1">
                <a:latin typeface="Trebuchet MS" panose="020B0603020202020204" pitchFamily="34" charset="0"/>
              </a:rPr>
              <a:t>zamestnávateľa</a:t>
            </a:r>
            <a:endParaRPr lang="en-US" sz="4100" b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38925-07D2-5068-948C-C0664AD76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504" y="2320412"/>
            <a:ext cx="10143744" cy="3584277"/>
          </a:xfrm>
        </p:spPr>
        <p:txBody>
          <a:bodyPr>
            <a:noAutofit/>
          </a:bodyPr>
          <a:lstStyle/>
          <a:p>
            <a:r>
              <a:rPr lang="en-US" sz="1900" dirty="0" err="1">
                <a:latin typeface="Trebuchet MS" panose="020B0603020202020204" pitchFamily="34" charset="0"/>
              </a:rPr>
              <a:t>prijímat</a:t>
            </a:r>
            <a:r>
              <a:rPr lang="en-US" sz="1900" dirty="0">
                <a:latin typeface="Trebuchet MS" panose="020B0603020202020204" pitchFamily="34" charset="0"/>
              </a:rPr>
              <a:t>̌ </a:t>
            </a:r>
            <a:r>
              <a:rPr lang="en-US" sz="1900" dirty="0" err="1">
                <a:latin typeface="Trebuchet MS" panose="020B0603020202020204" pitchFamily="34" charset="0"/>
              </a:rPr>
              <a:t>opatrenia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ochranu</a:t>
            </a:r>
            <a:r>
              <a:rPr lang="en-US" sz="1900" dirty="0">
                <a:latin typeface="Trebuchet MS" panose="020B0603020202020204" pitchFamily="34" charset="0"/>
              </a:rPr>
              <a:t> pred </a:t>
            </a:r>
            <a:r>
              <a:rPr lang="en-US" sz="1900" dirty="0" err="1">
                <a:latin typeface="Trebuchet MS" panose="020B0603020202020204" pitchFamily="34" charset="0"/>
              </a:rPr>
              <a:t>diskrimináciou</a:t>
            </a:r>
            <a:endParaRPr lang="en-US" sz="1900" dirty="0">
              <a:latin typeface="Trebuchet MS" panose="020B0603020202020204" pitchFamily="34" charset="0"/>
            </a:endParaRPr>
          </a:p>
          <a:p>
            <a:r>
              <a:rPr lang="en-US" sz="1900" dirty="0" err="1">
                <a:latin typeface="Trebuchet MS" panose="020B0603020202020204" pitchFamily="34" charset="0"/>
              </a:rPr>
              <a:t>pri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nástupe</a:t>
            </a:r>
            <a:r>
              <a:rPr lang="en-US" sz="1900" dirty="0">
                <a:latin typeface="Trebuchet MS" panose="020B0603020202020204" pitchFamily="34" charset="0"/>
              </a:rPr>
              <a:t> do </a:t>
            </a:r>
            <a:r>
              <a:rPr lang="en-US" sz="1900" dirty="0" err="1">
                <a:latin typeface="Trebuchet MS" panose="020B0603020202020204" pitchFamily="34" charset="0"/>
              </a:rPr>
              <a:t>zamestnania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oboznámi</a:t>
            </a:r>
            <a:r>
              <a:rPr lang="sk-SK" sz="1900" dirty="0">
                <a:latin typeface="Trebuchet MS" panose="020B0603020202020204" pitchFamily="34" charset="0"/>
              </a:rPr>
              <a:t>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zamestnanca</a:t>
            </a:r>
            <a:r>
              <a:rPr lang="en-US" sz="1900" dirty="0">
                <a:latin typeface="Trebuchet MS" panose="020B0603020202020204" pitchFamily="34" charset="0"/>
              </a:rPr>
              <a:t> s </a:t>
            </a:r>
            <a:r>
              <a:rPr lang="en-US" sz="1900" dirty="0" err="1">
                <a:latin typeface="Trebuchet MS" panose="020B0603020202020204" pitchFamily="34" charset="0"/>
              </a:rPr>
              <a:t>ustanoveniami</a:t>
            </a:r>
            <a:r>
              <a:rPr lang="en-US" sz="1900" dirty="0">
                <a:latin typeface="Trebuchet MS" panose="020B0603020202020204" pitchFamily="34" charset="0"/>
              </a:rPr>
              <a:t> o </a:t>
            </a:r>
            <a:r>
              <a:rPr lang="en-US" sz="1900" dirty="0" err="1">
                <a:latin typeface="Trebuchet MS" panose="020B0603020202020204" pitchFamily="34" charset="0"/>
              </a:rPr>
              <a:t>zásade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rovnakého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zaobchádzania</a:t>
            </a:r>
            <a:endParaRPr lang="en-US" sz="1900" dirty="0">
              <a:latin typeface="Trebuchet MS" panose="020B0603020202020204" pitchFamily="34" charset="0"/>
            </a:endParaRPr>
          </a:p>
          <a:p>
            <a:r>
              <a:rPr lang="en-US" sz="1900" dirty="0" err="1">
                <a:latin typeface="Trebuchet MS" panose="020B0603020202020204" pitchFamily="34" charset="0"/>
              </a:rPr>
              <a:t>zaobch</a:t>
            </a:r>
            <a:r>
              <a:rPr lang="sk-SK" sz="1900" dirty="0">
                <a:latin typeface="Trebuchet MS" panose="020B0603020202020204" pitchFamily="34" charset="0"/>
              </a:rPr>
              <a:t>á</a:t>
            </a:r>
            <a:r>
              <a:rPr lang="en-US" sz="1900" dirty="0" err="1">
                <a:latin typeface="Trebuchet MS" panose="020B0603020202020204" pitchFamily="34" charset="0"/>
              </a:rPr>
              <a:t>dzat</a:t>
            </a:r>
            <a:r>
              <a:rPr lang="en-US" sz="1900" dirty="0">
                <a:latin typeface="Trebuchet MS" panose="020B0603020202020204" pitchFamily="34" charset="0"/>
              </a:rPr>
              <a:t>̌ so </a:t>
            </a:r>
            <a:r>
              <a:rPr lang="en-US" sz="1900" dirty="0" err="1">
                <a:latin typeface="Trebuchet MS" panose="020B0603020202020204" pitchFamily="34" charset="0"/>
              </a:rPr>
              <a:t>zamestnancami</a:t>
            </a:r>
            <a:r>
              <a:rPr lang="en-US" sz="1900" dirty="0">
                <a:latin typeface="Trebuchet MS" panose="020B0603020202020204" pitchFamily="34" charset="0"/>
              </a:rPr>
              <a:t> v s</a:t>
            </a:r>
            <a:r>
              <a:rPr lang="sk-SK" sz="1900" dirty="0">
                <a:latin typeface="Trebuchet MS" panose="020B0603020202020204" pitchFamily="34" charset="0"/>
              </a:rPr>
              <a:t>ú</a:t>
            </a:r>
            <a:r>
              <a:rPr lang="en-US" sz="1900" dirty="0">
                <a:latin typeface="Trebuchet MS" panose="020B0603020202020204" pitchFamily="34" charset="0"/>
              </a:rPr>
              <a:t>́lade so </a:t>
            </a:r>
            <a:r>
              <a:rPr lang="en-US" sz="1900" dirty="0" err="1">
                <a:latin typeface="Trebuchet MS" panose="020B0603020202020204" pitchFamily="34" charset="0"/>
              </a:rPr>
              <a:t>zásadou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rovnakého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zaobchádzania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ustanovenou</a:t>
            </a:r>
            <a:r>
              <a:rPr lang="en-US" sz="1900" dirty="0">
                <a:latin typeface="Trebuchet MS" panose="020B0603020202020204" pitchFamily="34" charset="0"/>
              </a:rPr>
              <a:t> pre oblasť </a:t>
            </a:r>
            <a:r>
              <a:rPr lang="en-US" sz="1900" dirty="0" err="1">
                <a:latin typeface="Trebuchet MS" panose="020B0603020202020204" pitchFamily="34" charset="0"/>
              </a:rPr>
              <a:t>pracovnoprávnych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vzťahov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antidiskriminačným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zákonom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</a:p>
          <a:p>
            <a:r>
              <a:rPr lang="en-US" sz="1900" dirty="0" err="1">
                <a:latin typeface="Trebuchet MS" panose="020B0603020202020204" pitchFamily="34" charset="0"/>
              </a:rPr>
              <a:t>vykonávat</a:t>
            </a:r>
            <a:r>
              <a:rPr lang="en-US" sz="1900" dirty="0">
                <a:latin typeface="Trebuchet MS" panose="020B0603020202020204" pitchFamily="34" charset="0"/>
              </a:rPr>
              <a:t>̌ </a:t>
            </a:r>
            <a:r>
              <a:rPr lang="en-US" sz="1900" dirty="0" err="1">
                <a:latin typeface="Trebuchet MS" panose="020B0603020202020204" pitchFamily="34" charset="0"/>
              </a:rPr>
              <a:t>práva</a:t>
            </a:r>
            <a:r>
              <a:rPr lang="en-US" sz="1900" dirty="0">
                <a:latin typeface="Trebuchet MS" panose="020B0603020202020204" pitchFamily="34" charset="0"/>
              </a:rPr>
              <a:t> a </a:t>
            </a:r>
            <a:r>
              <a:rPr lang="en-US" sz="1900" dirty="0" err="1">
                <a:latin typeface="Trebuchet MS" panose="020B0603020202020204" pitchFamily="34" charset="0"/>
              </a:rPr>
              <a:t>povinnosti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vyplývajúce</a:t>
            </a:r>
            <a:r>
              <a:rPr lang="en-US" sz="1900" dirty="0">
                <a:latin typeface="Trebuchet MS" panose="020B0603020202020204" pitchFamily="34" charset="0"/>
              </a:rPr>
              <a:t> z </a:t>
            </a:r>
            <a:r>
              <a:rPr lang="en-US" sz="1900" dirty="0" err="1">
                <a:latin typeface="Trebuchet MS" panose="020B0603020202020204" pitchFamily="34" charset="0"/>
              </a:rPr>
              <a:t>pracovnoprávnych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vzťahov</a:t>
            </a:r>
            <a:r>
              <a:rPr lang="en-US" sz="1900" dirty="0">
                <a:latin typeface="Trebuchet MS" panose="020B0603020202020204" pitchFamily="34" charset="0"/>
              </a:rPr>
              <a:t> v </a:t>
            </a:r>
            <a:r>
              <a:rPr lang="en-US" sz="1900" dirty="0" err="1">
                <a:latin typeface="Trebuchet MS" panose="020B0603020202020204" pitchFamily="34" charset="0"/>
              </a:rPr>
              <a:t>súlade</a:t>
            </a:r>
            <a:r>
              <a:rPr lang="en-US" sz="1900" dirty="0">
                <a:latin typeface="Trebuchet MS" panose="020B0603020202020204" pitchFamily="34" charset="0"/>
              </a:rPr>
              <a:t> s </a:t>
            </a:r>
            <a:r>
              <a:rPr lang="en-US" sz="1900" dirty="0" err="1">
                <a:latin typeface="Trebuchet MS" panose="020B0603020202020204" pitchFamily="34" charset="0"/>
              </a:rPr>
              <a:t>dobrými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mravmi</a:t>
            </a:r>
            <a:r>
              <a:rPr lang="en-US" sz="1900" dirty="0">
                <a:latin typeface="Trebuchet MS" panose="020B0603020202020204" pitchFamily="34" charset="0"/>
              </a:rPr>
              <a:t> a </a:t>
            </a:r>
            <a:r>
              <a:rPr lang="en-US" sz="1900" dirty="0" err="1">
                <a:latin typeface="Trebuchet MS" panose="020B0603020202020204" pitchFamily="34" charset="0"/>
              </a:rPr>
              <a:t>nezneužívat</a:t>
            </a:r>
            <a:r>
              <a:rPr lang="en-US" sz="1900" dirty="0">
                <a:latin typeface="Trebuchet MS" panose="020B0603020202020204" pitchFamily="34" charset="0"/>
              </a:rPr>
              <a:t>̌ ich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škodu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druhého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účastníka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pracovnoprávneho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vzťahu</a:t>
            </a:r>
            <a:endParaRPr lang="en-US" sz="1900" dirty="0">
              <a:latin typeface="Trebuchet MS" panose="020B0603020202020204" pitchFamily="34" charset="0"/>
            </a:endParaRPr>
          </a:p>
          <a:p>
            <a:r>
              <a:rPr lang="en-US" sz="1900" dirty="0">
                <a:latin typeface="Trebuchet MS" panose="020B0603020202020204" pitchFamily="34" charset="0"/>
              </a:rPr>
              <a:t>v </a:t>
            </a:r>
            <a:r>
              <a:rPr lang="en-US" sz="1900" dirty="0" err="1">
                <a:latin typeface="Trebuchet MS" panose="020B0603020202020204" pitchFamily="34" charset="0"/>
              </a:rPr>
              <a:t>prípade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podania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sťažnosti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zamestnancom</a:t>
            </a:r>
            <a:r>
              <a:rPr lang="en-US" sz="1900" dirty="0">
                <a:latin typeface="Trebuchet MS" panose="020B0603020202020204" pitchFamily="34" charset="0"/>
              </a:rPr>
              <a:t> v </a:t>
            </a:r>
            <a:r>
              <a:rPr lang="en-US" sz="1900" dirty="0" err="1">
                <a:latin typeface="Trebuchet MS" panose="020B0603020202020204" pitchFamily="34" charset="0"/>
              </a:rPr>
              <a:t>súvislosti</a:t>
            </a:r>
            <a:r>
              <a:rPr lang="en-US" sz="1900" dirty="0">
                <a:latin typeface="Trebuchet MS" panose="020B0603020202020204" pitchFamily="34" charset="0"/>
              </a:rPr>
              <a:t> s </a:t>
            </a:r>
            <a:r>
              <a:rPr lang="en-US" sz="1900" dirty="0" err="1">
                <a:latin typeface="Trebuchet MS" panose="020B0603020202020204" pitchFamily="34" charset="0"/>
              </a:rPr>
              <a:t>poru</a:t>
            </a:r>
            <a:r>
              <a:rPr lang="sk-SK" sz="1900" dirty="0">
                <a:latin typeface="Trebuchet MS" panose="020B0603020202020204" pitchFamily="34" charset="0"/>
              </a:rPr>
              <a:t>š</a:t>
            </a:r>
            <a:r>
              <a:rPr lang="en-US" sz="1900" dirty="0">
                <a:latin typeface="Trebuchet MS" panose="020B0603020202020204" pitchFamily="34" charset="0"/>
              </a:rPr>
              <a:t>̌</a:t>
            </a:r>
            <a:r>
              <a:rPr lang="en-US" sz="1900" dirty="0" err="1">
                <a:latin typeface="Trebuchet MS" panose="020B0603020202020204" pitchFamily="34" charset="0"/>
              </a:rPr>
              <a:t>ením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zásady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rovnakého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zaobchádzania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sťažnost</a:t>
            </a:r>
            <a:r>
              <a:rPr lang="en-US" sz="1900" dirty="0">
                <a:latin typeface="Trebuchet MS" panose="020B0603020202020204" pitchFamily="34" charset="0"/>
              </a:rPr>
              <a:t>̌ bez </a:t>
            </a:r>
            <a:r>
              <a:rPr lang="en-US" sz="1900" dirty="0" err="1">
                <a:latin typeface="Trebuchet MS" panose="020B0603020202020204" pitchFamily="34" charset="0"/>
              </a:rPr>
              <a:t>zbytočného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odkladu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odpovedat</a:t>
            </a:r>
            <a:r>
              <a:rPr lang="en-US" sz="1900" dirty="0">
                <a:latin typeface="Trebuchet MS" panose="020B0603020202020204" pitchFamily="34" charset="0"/>
              </a:rPr>
              <a:t>̌, </a:t>
            </a:r>
            <a:r>
              <a:rPr lang="en-US" sz="1900" dirty="0" err="1">
                <a:latin typeface="Trebuchet MS" panose="020B0603020202020204" pitchFamily="34" charset="0"/>
              </a:rPr>
              <a:t>vykonat</a:t>
            </a:r>
            <a:r>
              <a:rPr lang="en-US" sz="1900" dirty="0">
                <a:latin typeface="Trebuchet MS" panose="020B0603020202020204" pitchFamily="34" charset="0"/>
              </a:rPr>
              <a:t>̌ </a:t>
            </a:r>
            <a:r>
              <a:rPr lang="en-US" sz="1900" dirty="0" err="1">
                <a:latin typeface="Trebuchet MS" panose="020B0603020202020204" pitchFamily="34" charset="0"/>
              </a:rPr>
              <a:t>nápravu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upustit</a:t>
            </a:r>
            <a:r>
              <a:rPr lang="en-US" sz="1900" dirty="0">
                <a:latin typeface="Trebuchet MS" panose="020B0603020202020204" pitchFamily="34" charset="0"/>
              </a:rPr>
              <a:t>̌ od </a:t>
            </a:r>
            <a:r>
              <a:rPr lang="en-US" sz="1900" dirty="0" err="1">
                <a:latin typeface="Trebuchet MS" panose="020B0603020202020204" pitchFamily="34" charset="0"/>
              </a:rPr>
              <a:t>takého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konania</a:t>
            </a:r>
            <a:r>
              <a:rPr lang="en-US" sz="1900" dirty="0">
                <a:latin typeface="Trebuchet MS" panose="020B0603020202020204" pitchFamily="34" charset="0"/>
              </a:rPr>
              <a:t> a </a:t>
            </a:r>
            <a:r>
              <a:rPr lang="en-US" sz="1900" dirty="0" err="1">
                <a:latin typeface="Trebuchet MS" panose="020B0603020202020204" pitchFamily="34" charset="0"/>
              </a:rPr>
              <a:t>odstránit</a:t>
            </a:r>
            <a:r>
              <a:rPr lang="en-US" sz="1900" dirty="0">
                <a:latin typeface="Trebuchet MS" panose="020B0603020202020204" pitchFamily="34" charset="0"/>
              </a:rPr>
              <a:t>̌ </a:t>
            </a:r>
            <a:r>
              <a:rPr lang="en-US" sz="1900" dirty="0" err="1">
                <a:latin typeface="Trebuchet MS" panose="020B0603020202020204" pitchFamily="34" charset="0"/>
              </a:rPr>
              <a:t>jeho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následky</a:t>
            </a:r>
            <a:endParaRPr lang="en-US" sz="1900" dirty="0">
              <a:latin typeface="Trebuchet MS" panose="020B0603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5637EC1E-01C5-C3FF-97DA-C12FF0BF88A4}"/>
              </a:ext>
            </a:extLst>
          </p:cNvPr>
          <p:cNvSpPr/>
          <p:nvPr/>
        </p:nvSpPr>
        <p:spPr>
          <a:xfrm rot="16200000">
            <a:off x="-3000327" y="3104638"/>
            <a:ext cx="6858000" cy="64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www.Bez-strachu.sk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7A8918D0-D795-0F01-89A5-AE3F915502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89381" r="3765" b="2618"/>
          <a:stretch/>
        </p:blipFill>
        <p:spPr>
          <a:xfrm>
            <a:off x="984504" y="6154868"/>
            <a:ext cx="568003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4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4BA637-F763-03A4-5184-A0B3245D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4100" b="1" dirty="0" err="1">
                <a:latin typeface="Trebuchet MS" panose="020B0603020202020204" pitchFamily="34" charset="0"/>
              </a:rPr>
              <a:t>Čo</a:t>
            </a:r>
            <a:r>
              <a:rPr lang="en-US" sz="4100" b="1" dirty="0">
                <a:latin typeface="Trebuchet MS" panose="020B0603020202020204" pitchFamily="34" charset="0"/>
              </a:rPr>
              <a:t> je </a:t>
            </a:r>
            <a:r>
              <a:rPr lang="en-US" sz="4100" b="1" dirty="0" err="1">
                <a:latin typeface="Trebuchet MS" panose="020B0603020202020204" pitchFamily="34" charset="0"/>
              </a:rPr>
              <a:t>diskriminácia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  <a:r>
              <a:rPr lang="en-US" sz="4100" b="1" dirty="0" err="1">
                <a:latin typeface="Trebuchet MS" panose="020B0603020202020204" pitchFamily="34" charset="0"/>
              </a:rPr>
              <a:t>na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  <a:r>
              <a:rPr lang="en-US" sz="4100" b="1" dirty="0" err="1">
                <a:latin typeface="Trebuchet MS" panose="020B0603020202020204" pitchFamily="34" charset="0"/>
              </a:rPr>
              <a:t>pracovisku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DC496-2AC1-70B0-D8F9-E4E657E5E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>
                <a:latin typeface="Trebuchet MS" panose="020B0603020202020204" pitchFamily="34" charset="0"/>
              </a:rPr>
              <a:t>Vo </a:t>
            </a:r>
            <a:r>
              <a:rPr lang="en-US" sz="1900" dirty="0" err="1">
                <a:latin typeface="Trebuchet MS" panose="020B0603020202020204" pitchFamily="34" charset="0"/>
              </a:rPr>
              <a:t>všeobecnosti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diskriminácia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nachádza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všade</a:t>
            </a:r>
            <a:r>
              <a:rPr lang="en-US" sz="1900" dirty="0">
                <a:latin typeface="Trebuchet MS" panose="020B0603020202020204" pitchFamily="34" charset="0"/>
              </a:rPr>
              <a:t> tam, </a:t>
            </a:r>
            <a:r>
              <a:rPr lang="en-US" sz="1900" dirty="0" err="1">
                <a:latin typeface="Trebuchet MS" panose="020B0603020202020204" pitchFamily="34" charset="0"/>
              </a:rPr>
              <a:t>kde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zamestnávateľ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zaobchádza</a:t>
            </a:r>
            <a:r>
              <a:rPr lang="en-US" sz="1900" b="1" dirty="0">
                <a:latin typeface="Trebuchet MS" panose="020B0603020202020204" pitchFamily="34" charset="0"/>
              </a:rPr>
              <a:t> so </a:t>
            </a:r>
            <a:r>
              <a:rPr lang="en-US" sz="1900" b="1" dirty="0" err="1">
                <a:latin typeface="Trebuchet MS" panose="020B0603020202020204" pitchFamily="34" charset="0"/>
              </a:rPr>
              <a:t>zamestnancom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menej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priaznivo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alebo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nepriaznivo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základe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rasy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farby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pleti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náboženstva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pohlavia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sexuálnej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orientácie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rodovej</a:t>
            </a:r>
            <a:r>
              <a:rPr lang="en-US" sz="1900" dirty="0">
                <a:latin typeface="Trebuchet MS" panose="020B0603020202020204" pitchFamily="34" charset="0"/>
              </a:rPr>
              <a:t> identity, </a:t>
            </a:r>
            <a:r>
              <a:rPr lang="en-US" sz="1900" dirty="0" err="1">
                <a:latin typeface="Trebuchet MS" panose="020B0603020202020204" pitchFamily="34" charset="0"/>
              </a:rPr>
              <a:t>národnostného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pôvodu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či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zdravotného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postihnutia</a:t>
            </a:r>
            <a:r>
              <a:rPr lang="en-US" sz="1900" dirty="0">
                <a:latin typeface="Trebuchet MS" panose="020B0603020202020204" pitchFamily="34" charset="0"/>
              </a:rPr>
              <a:t>. </a:t>
            </a:r>
            <a:endParaRPr lang="sk-SK" sz="19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sz="1900" dirty="0">
                <a:latin typeface="Trebuchet MS" panose="020B0603020202020204" pitchFamily="34" charset="0"/>
              </a:rPr>
              <a:t>K </a:t>
            </a:r>
            <a:r>
              <a:rPr lang="en-US" sz="1900" dirty="0" err="1">
                <a:latin typeface="Trebuchet MS" panose="020B0603020202020204" pitchFamily="34" charset="0"/>
              </a:rPr>
              <a:t>diskriminácii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môže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dôjsť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vtedy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ak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zamestnávateľ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disciplinárne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stíha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ukončí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pracovný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pomer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podnikne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nepriaznivé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kroky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voči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zamestnancovi</a:t>
            </a:r>
            <a:r>
              <a:rPr lang="en-US" sz="1900" dirty="0">
                <a:latin typeface="Trebuchet MS" panose="020B0603020202020204" pitchFamily="34" charset="0"/>
              </a:rPr>
              <a:t> za to, </a:t>
            </a:r>
            <a:r>
              <a:rPr lang="en-US" sz="1900" dirty="0" err="1">
                <a:latin typeface="Trebuchet MS" panose="020B0603020202020204" pitchFamily="34" charset="0"/>
              </a:rPr>
              <a:t>že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požiadal</a:t>
            </a:r>
            <a:r>
              <a:rPr lang="en-US" sz="1900" dirty="0">
                <a:latin typeface="Trebuchet MS" panose="020B0603020202020204" pitchFamily="34" charset="0"/>
              </a:rPr>
              <a:t> o </a:t>
            </a:r>
            <a:r>
              <a:rPr lang="en-US" sz="1900" dirty="0" err="1">
                <a:latin typeface="Trebuchet MS" panose="020B0603020202020204" pitchFamily="34" charset="0"/>
              </a:rPr>
              <a:t>rozhovor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tému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platu</a:t>
            </a:r>
            <a:r>
              <a:rPr lang="en-US" sz="1900" dirty="0">
                <a:latin typeface="Trebuchet MS" panose="020B0603020202020204" pitchFamily="34" charset="0"/>
              </a:rPr>
              <a:t>. </a:t>
            </a:r>
            <a:r>
              <a:rPr lang="en-US" sz="1900" dirty="0" err="1">
                <a:latin typeface="Trebuchet MS" panose="020B0603020202020204" pitchFamily="34" charset="0"/>
              </a:rPr>
              <a:t>Pracovná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diskriminácia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môže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byť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voči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jednej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osobe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voči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skupine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osôb</a:t>
            </a:r>
            <a:r>
              <a:rPr lang="en-US" sz="19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66D9D7F0-69C3-7449-F702-C791F383E25F}"/>
              </a:ext>
            </a:extLst>
          </p:cNvPr>
          <p:cNvSpPr/>
          <p:nvPr/>
        </p:nvSpPr>
        <p:spPr>
          <a:xfrm rot="16200000">
            <a:off x="-3000327" y="3104638"/>
            <a:ext cx="6858000" cy="64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www.Bez-strachu.sk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2C00FBD8-ABD7-EBD1-0181-D80B3FFC08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89381" r="3765" b="2618"/>
          <a:stretch/>
        </p:blipFill>
        <p:spPr>
          <a:xfrm>
            <a:off x="984504" y="6154868"/>
            <a:ext cx="568003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15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38925-07D2-5068-948C-C0664AD76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504" y="1031135"/>
            <a:ext cx="10143744" cy="4922195"/>
          </a:xfrm>
        </p:spPr>
        <p:txBody>
          <a:bodyPr>
            <a:noAutofit/>
          </a:bodyPr>
          <a:lstStyle/>
          <a:p>
            <a:r>
              <a:rPr lang="en-US" sz="1900" dirty="0" err="1">
                <a:latin typeface="Trebuchet MS" panose="020B0603020202020204" pitchFamily="34" charset="0"/>
              </a:rPr>
              <a:t>zamestnávat</a:t>
            </a:r>
            <a:r>
              <a:rPr lang="en-US" sz="1900" dirty="0">
                <a:latin typeface="Trebuchet MS" panose="020B0603020202020204" pitchFamily="34" charset="0"/>
              </a:rPr>
              <a:t>̌ </a:t>
            </a:r>
            <a:r>
              <a:rPr lang="en-US" sz="1900" dirty="0" err="1">
                <a:latin typeface="Trebuchet MS" panose="020B0603020202020204" pitchFamily="34" charset="0"/>
              </a:rPr>
              <a:t>zamestnanca</a:t>
            </a:r>
            <a:r>
              <a:rPr lang="en-US" sz="1900" dirty="0">
                <a:latin typeface="Trebuchet MS" panose="020B0603020202020204" pitchFamily="34" charset="0"/>
              </a:rPr>
              <a:t> so </a:t>
            </a:r>
            <a:r>
              <a:rPr lang="en-US" sz="1900" dirty="0" err="1">
                <a:latin typeface="Trebuchet MS" panose="020B0603020202020204" pitchFamily="34" charset="0"/>
              </a:rPr>
              <a:t>zdravotným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postihnutím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vhodných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pracovných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miestach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utvárat</a:t>
            </a:r>
            <a:r>
              <a:rPr lang="en-US" sz="1900" dirty="0">
                <a:latin typeface="Trebuchet MS" panose="020B0603020202020204" pitchFamily="34" charset="0"/>
              </a:rPr>
              <a:t>̌ </a:t>
            </a:r>
            <a:r>
              <a:rPr lang="en-US" sz="1900" dirty="0" err="1">
                <a:latin typeface="Trebuchet MS" panose="020B0603020202020204" pitchFamily="34" charset="0"/>
              </a:rPr>
              <a:t>podmienky</a:t>
            </a:r>
            <a:r>
              <a:rPr lang="en-US" sz="1900" dirty="0">
                <a:latin typeface="Trebuchet MS" panose="020B0603020202020204" pitchFamily="34" charset="0"/>
              </a:rPr>
              <a:t>, aby </a:t>
            </a:r>
            <a:r>
              <a:rPr lang="en-US" sz="1900" dirty="0" err="1">
                <a:latin typeface="Trebuchet MS" panose="020B0603020202020204" pitchFamily="34" charset="0"/>
              </a:rPr>
              <a:t>zamestnanec</a:t>
            </a:r>
            <a:r>
              <a:rPr lang="en-US" sz="1900" dirty="0">
                <a:latin typeface="Trebuchet MS" panose="020B0603020202020204" pitchFamily="34" charset="0"/>
              </a:rPr>
              <a:t> mal </a:t>
            </a:r>
            <a:r>
              <a:rPr lang="en-US" sz="1900" dirty="0" err="1">
                <a:latin typeface="Trebuchet MS" panose="020B0603020202020204" pitchFamily="34" charset="0"/>
              </a:rPr>
              <a:t>možnost</a:t>
            </a:r>
            <a:r>
              <a:rPr lang="en-US" sz="1900" dirty="0">
                <a:latin typeface="Trebuchet MS" panose="020B0603020202020204" pitchFamily="34" charset="0"/>
              </a:rPr>
              <a:t>̌ </a:t>
            </a:r>
            <a:r>
              <a:rPr lang="en-US" sz="1900" dirty="0" err="1">
                <a:latin typeface="Trebuchet MS" panose="020B0603020202020204" pitchFamily="34" charset="0"/>
              </a:rPr>
              <a:t>pracovného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uplatnenia</a:t>
            </a:r>
            <a:r>
              <a:rPr lang="en-US" sz="1900" dirty="0">
                <a:latin typeface="Trebuchet MS" panose="020B0603020202020204" pitchFamily="34" charset="0"/>
              </a:rPr>
              <a:t>, a </a:t>
            </a:r>
            <a:r>
              <a:rPr lang="en-US" sz="1900" dirty="0" err="1">
                <a:latin typeface="Trebuchet MS" panose="020B0603020202020204" pitchFamily="34" charset="0"/>
              </a:rPr>
              <a:t>zlepšovat</a:t>
            </a:r>
            <a:r>
              <a:rPr lang="en-US" sz="1900" dirty="0">
                <a:latin typeface="Trebuchet MS" panose="020B0603020202020204" pitchFamily="34" charset="0"/>
              </a:rPr>
              <a:t>̌ </a:t>
            </a:r>
            <a:r>
              <a:rPr lang="en-US" sz="1900" dirty="0" err="1">
                <a:latin typeface="Trebuchet MS" panose="020B0603020202020204" pitchFamily="34" charset="0"/>
              </a:rPr>
              <a:t>vybavenie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pracovísk</a:t>
            </a:r>
            <a:r>
              <a:rPr lang="en-US" sz="1900" dirty="0">
                <a:latin typeface="Trebuchet MS" panose="020B0603020202020204" pitchFamily="34" charset="0"/>
              </a:rPr>
              <a:t>, aby </a:t>
            </a:r>
            <a:r>
              <a:rPr lang="en-US" sz="1900" dirty="0" err="1">
                <a:latin typeface="Trebuchet MS" panose="020B0603020202020204" pitchFamily="34" charset="0"/>
              </a:rPr>
              <a:t>mohol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dosahovat</a:t>
            </a:r>
            <a:r>
              <a:rPr lang="en-US" sz="1900" dirty="0">
                <a:latin typeface="Trebuchet MS" panose="020B0603020202020204" pitchFamily="34" charset="0"/>
              </a:rPr>
              <a:t>̌, </a:t>
            </a:r>
            <a:r>
              <a:rPr lang="en-US" sz="1900" dirty="0" err="1">
                <a:latin typeface="Trebuchet MS" panose="020B0603020202020204" pitchFamily="34" charset="0"/>
              </a:rPr>
              <a:t>ak</a:t>
            </a:r>
            <a:r>
              <a:rPr lang="en-US" sz="1900" dirty="0">
                <a:latin typeface="Trebuchet MS" panose="020B0603020202020204" pitchFamily="34" charset="0"/>
              </a:rPr>
              <a:t> je to </a:t>
            </a:r>
            <a:r>
              <a:rPr lang="en-US" sz="1900" dirty="0" err="1">
                <a:latin typeface="Trebuchet MS" panose="020B0603020202020204" pitchFamily="34" charset="0"/>
              </a:rPr>
              <a:t>možne</a:t>
            </a:r>
            <a:r>
              <a:rPr lang="en-US" sz="1900" dirty="0">
                <a:latin typeface="Trebuchet MS" panose="020B0603020202020204" pitchFamily="34" charset="0"/>
              </a:rPr>
              <a:t>́, </a:t>
            </a:r>
            <a:r>
              <a:rPr lang="en-US" sz="1900" dirty="0" err="1">
                <a:latin typeface="Trebuchet MS" panose="020B0603020202020204" pitchFamily="34" charset="0"/>
              </a:rPr>
              <a:t>rovnake</a:t>
            </a:r>
            <a:r>
              <a:rPr lang="en-US" sz="1900" dirty="0">
                <a:latin typeface="Trebuchet MS" panose="020B0603020202020204" pitchFamily="34" charset="0"/>
              </a:rPr>
              <a:t>́ </a:t>
            </a:r>
            <a:r>
              <a:rPr lang="en-US" sz="1900" dirty="0" err="1">
                <a:latin typeface="Trebuchet MS" panose="020B0603020202020204" pitchFamily="34" charset="0"/>
              </a:rPr>
              <a:t>pracovne</a:t>
            </a:r>
            <a:r>
              <a:rPr lang="en-US" sz="1900" dirty="0">
                <a:latin typeface="Trebuchet MS" panose="020B0603020202020204" pitchFamily="34" charset="0"/>
              </a:rPr>
              <a:t>́ </a:t>
            </a:r>
            <a:r>
              <a:rPr lang="en-US" sz="1900" dirty="0" err="1">
                <a:latin typeface="Trebuchet MS" panose="020B0603020202020204" pitchFamily="34" charset="0"/>
              </a:rPr>
              <a:t>výsledky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ako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ostatni</a:t>
            </a:r>
            <a:r>
              <a:rPr lang="en-US" sz="1900" dirty="0">
                <a:latin typeface="Trebuchet MS" panose="020B0603020202020204" pitchFamily="34" charset="0"/>
              </a:rPr>
              <a:t>́ </a:t>
            </a:r>
            <a:r>
              <a:rPr lang="en-US" sz="1900" dirty="0" err="1">
                <a:latin typeface="Trebuchet MS" panose="020B0603020202020204" pitchFamily="34" charset="0"/>
              </a:rPr>
              <a:t>zamestnanci</a:t>
            </a:r>
            <a:r>
              <a:rPr lang="en-US" sz="1900" dirty="0">
                <a:latin typeface="Trebuchet MS" panose="020B0603020202020204" pitchFamily="34" charset="0"/>
              </a:rPr>
              <a:t> a aby mu bola </a:t>
            </a:r>
            <a:r>
              <a:rPr lang="en-US" sz="1900" dirty="0" err="1">
                <a:latin typeface="Trebuchet MS" panose="020B0603020202020204" pitchFamily="34" charset="0"/>
              </a:rPr>
              <a:t>práca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čo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najviac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uľahčena</a:t>
            </a:r>
            <a:r>
              <a:rPr lang="en-US" sz="1900" dirty="0">
                <a:latin typeface="Trebuchet MS" panose="020B0603020202020204" pitchFamily="34" charset="0"/>
              </a:rPr>
              <a:t>́</a:t>
            </a:r>
          </a:p>
          <a:p>
            <a:r>
              <a:rPr lang="en-US" sz="1900" dirty="0" err="1">
                <a:latin typeface="Trebuchet MS" panose="020B0603020202020204" pitchFamily="34" charset="0"/>
              </a:rPr>
              <a:t>dohodnút</a:t>
            </a:r>
            <a:r>
              <a:rPr lang="en-US" sz="1900" dirty="0">
                <a:latin typeface="Trebuchet MS" panose="020B0603020202020204" pitchFamily="34" charset="0"/>
              </a:rPr>
              <a:t>̌ </a:t>
            </a:r>
            <a:r>
              <a:rPr lang="en-US" sz="1900" dirty="0" err="1">
                <a:latin typeface="Trebuchet MS" panose="020B0603020202020204" pitchFamily="34" charset="0"/>
              </a:rPr>
              <a:t>mzdove</a:t>
            </a:r>
            <a:r>
              <a:rPr lang="en-US" sz="1900" dirty="0">
                <a:latin typeface="Trebuchet MS" panose="020B0603020202020204" pitchFamily="34" charset="0"/>
              </a:rPr>
              <a:t>́ </a:t>
            </a:r>
            <a:r>
              <a:rPr lang="en-US" sz="1900" dirty="0" err="1">
                <a:latin typeface="Trebuchet MS" panose="020B0603020202020204" pitchFamily="34" charset="0"/>
              </a:rPr>
              <a:t>podmienky</a:t>
            </a:r>
            <a:r>
              <a:rPr lang="en-US" sz="1900" dirty="0">
                <a:latin typeface="Trebuchet MS" panose="020B0603020202020204" pitchFamily="34" charset="0"/>
              </a:rPr>
              <a:t> bez </a:t>
            </a:r>
            <a:r>
              <a:rPr lang="en-US" sz="1900" dirty="0" err="1">
                <a:latin typeface="Trebuchet MS" panose="020B0603020202020204" pitchFamily="34" charset="0"/>
              </a:rPr>
              <a:t>akejkoľvek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diskriminácie</a:t>
            </a:r>
            <a:r>
              <a:rPr lang="en-US" sz="1900" dirty="0">
                <a:latin typeface="Trebuchet MS" panose="020B0603020202020204" pitchFamily="34" charset="0"/>
              </a:rPr>
              <a:t> (</a:t>
            </a:r>
            <a:r>
              <a:rPr lang="en-US" sz="1900" dirty="0" err="1">
                <a:latin typeface="Trebuchet MS" panose="020B0603020202020204" pitchFamily="34" charset="0"/>
              </a:rPr>
              <a:t>uvedene</a:t>
            </a:r>
            <a:r>
              <a:rPr lang="en-US" sz="1900" dirty="0">
                <a:latin typeface="Trebuchet MS" panose="020B0603020202020204" pitchFamily="34" charset="0"/>
              </a:rPr>
              <a:t>́ </a:t>
            </a:r>
            <a:r>
              <a:rPr lang="en-US" sz="1900" dirty="0" err="1">
                <a:latin typeface="Trebuchet MS" panose="020B0603020202020204" pitchFamily="34" charset="0"/>
              </a:rPr>
              <a:t>sa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vzťahuje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každe</a:t>
            </a:r>
            <a:r>
              <a:rPr lang="en-US" sz="1900" dirty="0">
                <a:latin typeface="Trebuchet MS" panose="020B0603020202020204" pitchFamily="34" charset="0"/>
              </a:rPr>
              <a:t>́ </a:t>
            </a:r>
            <a:r>
              <a:rPr lang="en-US" sz="1900" dirty="0" err="1">
                <a:latin typeface="Trebuchet MS" panose="020B0603020202020204" pitchFamily="34" charset="0"/>
              </a:rPr>
              <a:t>plnenie</a:t>
            </a:r>
            <a:r>
              <a:rPr lang="en-US" sz="1900" dirty="0">
                <a:latin typeface="Trebuchet MS" panose="020B0603020202020204" pitchFamily="34" charset="0"/>
              </a:rPr>
              <a:t> za </a:t>
            </a:r>
            <a:r>
              <a:rPr lang="en-US" sz="1900" dirty="0" err="1">
                <a:latin typeface="Trebuchet MS" panose="020B0603020202020204" pitchFamily="34" charset="0"/>
              </a:rPr>
              <a:t>prácu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ako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plnenia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ktore</a:t>
            </a:r>
            <a:r>
              <a:rPr lang="en-US" sz="1900" dirty="0">
                <a:latin typeface="Trebuchet MS" panose="020B0603020202020204" pitchFamily="34" charset="0"/>
              </a:rPr>
              <a:t>́ </a:t>
            </a:r>
            <a:r>
              <a:rPr lang="en-US" sz="1900" dirty="0" err="1">
                <a:latin typeface="Trebuchet MS" panose="020B0603020202020204" pitchFamily="34" charset="0"/>
              </a:rPr>
              <a:t>sa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vyplácaju</a:t>
            </a:r>
            <a:r>
              <a:rPr lang="en-US" sz="1900" dirty="0">
                <a:latin typeface="Trebuchet MS" panose="020B0603020202020204" pitchFamily="34" charset="0"/>
              </a:rPr>
              <a:t>́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budu</a:t>
            </a:r>
            <a:r>
              <a:rPr lang="en-US" sz="1900" dirty="0">
                <a:latin typeface="Trebuchet MS" panose="020B0603020202020204" pitchFamily="34" charset="0"/>
              </a:rPr>
              <a:t>́ </a:t>
            </a:r>
            <a:r>
              <a:rPr lang="en-US" sz="1900" dirty="0" err="1">
                <a:latin typeface="Trebuchet MS" panose="020B0603020202020204" pitchFamily="34" charset="0"/>
              </a:rPr>
              <a:t>vyplácat</a:t>
            </a:r>
            <a:r>
              <a:rPr lang="en-US" sz="1900" dirty="0">
                <a:latin typeface="Trebuchet MS" panose="020B0603020202020204" pitchFamily="34" charset="0"/>
              </a:rPr>
              <a:t>̌ v </a:t>
            </a:r>
            <a:r>
              <a:rPr lang="en-US" sz="1900" dirty="0" err="1">
                <a:latin typeface="Trebuchet MS" panose="020B0603020202020204" pitchFamily="34" charset="0"/>
              </a:rPr>
              <a:t>súvislosti</a:t>
            </a:r>
            <a:r>
              <a:rPr lang="en-US" sz="1900" dirty="0">
                <a:latin typeface="Trebuchet MS" panose="020B0603020202020204" pitchFamily="34" charset="0"/>
              </a:rPr>
              <a:t> so </a:t>
            </a:r>
            <a:r>
              <a:rPr lang="en-US" sz="1900" dirty="0" err="1">
                <a:latin typeface="Trebuchet MS" panose="020B0603020202020204" pitchFamily="34" charset="0"/>
              </a:rPr>
              <a:t>zamestnaním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podľa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Zákonníka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práce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podľa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osobitných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predpisov</a:t>
            </a:r>
            <a:r>
              <a:rPr lang="en-US" sz="1900" dirty="0">
                <a:latin typeface="Trebuchet MS" panose="020B0603020202020204" pitchFamily="34" charset="0"/>
              </a:rPr>
              <a:t>)</a:t>
            </a:r>
          </a:p>
          <a:p>
            <a:r>
              <a:rPr lang="en-US" sz="1900" dirty="0" err="1">
                <a:latin typeface="Trebuchet MS" panose="020B0603020202020204" pitchFamily="34" charset="0"/>
              </a:rPr>
              <a:t>poskytovat</a:t>
            </a:r>
            <a:r>
              <a:rPr lang="en-US" sz="1900" dirty="0">
                <a:latin typeface="Trebuchet MS" panose="020B0603020202020204" pitchFamily="34" charset="0"/>
              </a:rPr>
              <a:t>̌ </a:t>
            </a:r>
            <a:r>
              <a:rPr lang="en-US" sz="1900" dirty="0" err="1">
                <a:latin typeface="Trebuchet MS" panose="020B0603020202020204" pitchFamily="34" charset="0"/>
              </a:rPr>
              <a:t>zamestnancom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rovnaku</a:t>
            </a:r>
            <a:r>
              <a:rPr lang="en-US" sz="1900" dirty="0">
                <a:latin typeface="Trebuchet MS" panose="020B0603020202020204" pitchFamily="34" charset="0"/>
              </a:rPr>
              <a:t>́ </a:t>
            </a:r>
            <a:r>
              <a:rPr lang="en-US" sz="1900" dirty="0" err="1">
                <a:latin typeface="Trebuchet MS" panose="020B0603020202020204" pitchFamily="34" charset="0"/>
              </a:rPr>
              <a:t>mzdu</a:t>
            </a:r>
            <a:r>
              <a:rPr lang="en-US" sz="1900" dirty="0">
                <a:latin typeface="Trebuchet MS" panose="020B0603020202020204" pitchFamily="34" charset="0"/>
              </a:rPr>
              <a:t> za </a:t>
            </a:r>
            <a:r>
              <a:rPr lang="en-US" sz="1900" dirty="0" err="1">
                <a:latin typeface="Trebuchet MS" panose="020B0603020202020204" pitchFamily="34" charset="0"/>
              </a:rPr>
              <a:t>rovnaku</a:t>
            </a:r>
            <a:r>
              <a:rPr lang="en-US" sz="1900" dirty="0">
                <a:latin typeface="Trebuchet MS" panose="020B0603020202020204" pitchFamily="34" charset="0"/>
              </a:rPr>
              <a:t>́ </a:t>
            </a:r>
            <a:r>
              <a:rPr lang="en-US" sz="1900" dirty="0" err="1">
                <a:latin typeface="Trebuchet MS" panose="020B0603020202020204" pitchFamily="34" charset="0"/>
              </a:rPr>
              <a:t>prácu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za </a:t>
            </a:r>
            <a:r>
              <a:rPr lang="en-US" sz="1900" dirty="0" err="1">
                <a:latin typeface="Trebuchet MS" panose="020B0603020202020204" pitchFamily="34" charset="0"/>
              </a:rPr>
              <a:t>prácu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rovnakej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hodnoty</a:t>
            </a:r>
            <a:r>
              <a:rPr lang="en-US" sz="1900" dirty="0">
                <a:latin typeface="Trebuchet MS" panose="020B0603020202020204" pitchFamily="34" charset="0"/>
              </a:rPr>
              <a:t> (za </a:t>
            </a:r>
            <a:r>
              <a:rPr lang="en-US" sz="1900" dirty="0" err="1">
                <a:latin typeface="Trebuchet MS" panose="020B0603020202020204" pitchFamily="34" charset="0"/>
              </a:rPr>
              <a:t>rovnaku</a:t>
            </a:r>
            <a:r>
              <a:rPr lang="en-US" sz="1900" dirty="0">
                <a:latin typeface="Trebuchet MS" panose="020B0603020202020204" pitchFamily="34" charset="0"/>
              </a:rPr>
              <a:t>́ </a:t>
            </a:r>
            <a:r>
              <a:rPr lang="en-US" sz="1900" dirty="0" err="1">
                <a:latin typeface="Trebuchet MS" panose="020B0603020202020204" pitchFamily="34" charset="0"/>
              </a:rPr>
              <a:t>prácu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prácu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rovnakej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hodnoty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považuje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práca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rovnakej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porovnateľnej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zložitosti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zodpovednosti</a:t>
            </a:r>
            <a:r>
              <a:rPr lang="en-US" sz="1900" dirty="0">
                <a:latin typeface="Trebuchet MS" panose="020B0603020202020204" pitchFamily="34" charset="0"/>
              </a:rPr>
              <a:t> a </a:t>
            </a:r>
            <a:r>
              <a:rPr lang="en-US" sz="1900" dirty="0" err="1">
                <a:latin typeface="Trebuchet MS" panose="020B0603020202020204" pitchFamily="34" charset="0"/>
              </a:rPr>
              <a:t>namáhavosti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ktora</a:t>
            </a:r>
            <a:r>
              <a:rPr lang="en-US" sz="1900" dirty="0">
                <a:latin typeface="Trebuchet MS" panose="020B0603020202020204" pitchFamily="34" charset="0"/>
              </a:rPr>
              <a:t>́ je </a:t>
            </a:r>
            <a:r>
              <a:rPr lang="en-US" sz="1900" dirty="0" err="1">
                <a:latin typeface="Trebuchet MS" panose="020B0603020202020204" pitchFamily="34" charset="0"/>
              </a:rPr>
              <a:t>vykonávana</a:t>
            </a:r>
            <a:r>
              <a:rPr lang="en-US" sz="1900" dirty="0">
                <a:latin typeface="Trebuchet MS" panose="020B0603020202020204" pitchFamily="34" charset="0"/>
              </a:rPr>
              <a:t>́ v </a:t>
            </a:r>
            <a:r>
              <a:rPr lang="en-US" sz="1900" dirty="0" err="1">
                <a:latin typeface="Trebuchet MS" panose="020B0603020202020204" pitchFamily="34" charset="0"/>
              </a:rPr>
              <a:t>rovnakých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porovnateľných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pracovných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podmienkach</a:t>
            </a:r>
            <a:r>
              <a:rPr lang="en-US" sz="1900" dirty="0">
                <a:latin typeface="Trebuchet MS" panose="020B0603020202020204" pitchFamily="34" charset="0"/>
              </a:rPr>
              <a:t> a </a:t>
            </a:r>
            <a:r>
              <a:rPr lang="en-US" sz="1900" dirty="0" err="1">
                <a:latin typeface="Trebuchet MS" panose="020B0603020202020204" pitchFamily="34" charset="0"/>
              </a:rPr>
              <a:t>pri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dosahovani</a:t>
            </a:r>
            <a:r>
              <a:rPr lang="en-US" sz="1900" dirty="0">
                <a:latin typeface="Trebuchet MS" panose="020B0603020202020204" pitchFamily="34" charset="0"/>
              </a:rPr>
              <a:t>́ </a:t>
            </a:r>
            <a:r>
              <a:rPr lang="en-US" sz="1900" dirty="0" err="1">
                <a:latin typeface="Trebuchet MS" panose="020B0603020202020204" pitchFamily="34" charset="0"/>
              </a:rPr>
              <a:t>rovnakej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porovnateľnej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výkonnosti</a:t>
            </a:r>
            <a:r>
              <a:rPr lang="en-US" sz="1900" dirty="0">
                <a:latin typeface="Trebuchet MS" panose="020B0603020202020204" pitchFamily="34" charset="0"/>
              </a:rPr>
              <a:t> a </a:t>
            </a:r>
            <a:r>
              <a:rPr lang="en-US" sz="1900" dirty="0" err="1">
                <a:latin typeface="Trebuchet MS" panose="020B0603020202020204" pitchFamily="34" charset="0"/>
              </a:rPr>
              <a:t>výsledkov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práce</a:t>
            </a:r>
            <a:r>
              <a:rPr lang="en-US" sz="1900" dirty="0">
                <a:latin typeface="Trebuchet MS" panose="020B0603020202020204" pitchFamily="34" charset="0"/>
              </a:rPr>
              <a:t> v </a:t>
            </a:r>
            <a:r>
              <a:rPr lang="en-US" sz="1900" dirty="0" err="1">
                <a:latin typeface="Trebuchet MS" panose="020B0603020202020204" pitchFamily="34" charset="0"/>
              </a:rPr>
              <a:t>pracovnom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pomere</a:t>
            </a:r>
            <a:r>
              <a:rPr lang="en-US" sz="1900" dirty="0">
                <a:latin typeface="Trebuchet MS" panose="020B0603020202020204" pitchFamily="34" charset="0"/>
              </a:rPr>
              <a:t> u toho </a:t>
            </a:r>
            <a:r>
              <a:rPr lang="en-US" sz="1900" dirty="0" err="1">
                <a:latin typeface="Trebuchet MS" panose="020B0603020202020204" pitchFamily="34" charset="0"/>
              </a:rPr>
              <a:t>istého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zamestnávateľa</a:t>
            </a:r>
            <a:r>
              <a:rPr lang="en-US" sz="1900" dirty="0">
                <a:latin typeface="Trebuchet MS" panose="020B0603020202020204" pitchFamily="34" charset="0"/>
              </a:rPr>
              <a:t>)</a:t>
            </a:r>
          </a:p>
          <a:p>
            <a:r>
              <a:rPr lang="en-US" sz="1900" dirty="0" err="1">
                <a:latin typeface="Trebuchet MS" panose="020B0603020202020204" pitchFamily="34" charset="0"/>
              </a:rPr>
              <a:t>vych</a:t>
            </a:r>
            <a:r>
              <a:rPr lang="sk-SK" sz="1900" dirty="0">
                <a:latin typeface="Trebuchet MS" panose="020B0603020202020204" pitchFamily="34" charset="0"/>
              </a:rPr>
              <a:t>á</a:t>
            </a:r>
            <a:r>
              <a:rPr lang="en-US" sz="1900" dirty="0">
                <a:latin typeface="Trebuchet MS" panose="020B0603020202020204" pitchFamily="34" charset="0"/>
              </a:rPr>
              <a:t>́</a:t>
            </a:r>
            <a:r>
              <a:rPr lang="sk-SK" sz="1900" dirty="0">
                <a:latin typeface="Trebuchet MS" panose="020B0603020202020204" pitchFamily="34" charset="0"/>
              </a:rPr>
              <a:t>d</a:t>
            </a:r>
            <a:r>
              <a:rPr lang="en-US" sz="1900" dirty="0" err="1">
                <a:latin typeface="Trebuchet MS" panose="020B0603020202020204" pitchFamily="34" charset="0"/>
              </a:rPr>
              <a:t>zat</a:t>
            </a:r>
            <a:r>
              <a:rPr lang="en-US" sz="1900" dirty="0">
                <a:latin typeface="Trebuchet MS" panose="020B0603020202020204" pitchFamily="34" charset="0"/>
              </a:rPr>
              <a:t>̌ </a:t>
            </a:r>
            <a:r>
              <a:rPr lang="en-US" sz="1900" dirty="0" err="1">
                <a:latin typeface="Trebuchet MS" panose="020B0603020202020204" pitchFamily="34" charset="0"/>
              </a:rPr>
              <a:t>pri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hodnoteni</a:t>
            </a:r>
            <a:r>
              <a:rPr lang="en-US" sz="1900" dirty="0">
                <a:latin typeface="Trebuchet MS" panose="020B0603020202020204" pitchFamily="34" charset="0"/>
              </a:rPr>
              <a:t>́ </a:t>
            </a:r>
            <a:r>
              <a:rPr lang="en-US" sz="1900" dirty="0" err="1">
                <a:latin typeface="Trebuchet MS" panose="020B0603020202020204" pitchFamily="34" charset="0"/>
              </a:rPr>
              <a:t>pracovných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miest</a:t>
            </a:r>
            <a:r>
              <a:rPr lang="en-US" sz="1900" dirty="0">
                <a:latin typeface="Trebuchet MS" panose="020B0603020202020204" pitchFamily="34" charset="0"/>
              </a:rPr>
              <a:t> z </a:t>
            </a:r>
            <a:r>
              <a:rPr lang="en-US" sz="1900" dirty="0" err="1">
                <a:latin typeface="Trebuchet MS" panose="020B0603020202020204" pitchFamily="34" charset="0"/>
              </a:rPr>
              <a:t>rovnakých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kritérii</a:t>
            </a:r>
            <a:r>
              <a:rPr lang="en-US" sz="1900" dirty="0">
                <a:latin typeface="Trebuchet MS" panose="020B0603020202020204" pitchFamily="34" charset="0"/>
              </a:rPr>
              <a:t>́ pre </a:t>
            </a:r>
            <a:r>
              <a:rPr lang="en-US" sz="1900" dirty="0" err="1">
                <a:latin typeface="Trebuchet MS" panose="020B0603020202020204" pitchFamily="34" charset="0"/>
              </a:rPr>
              <a:t>všetkých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mužov</a:t>
            </a:r>
            <a:r>
              <a:rPr lang="en-US" sz="1900" dirty="0">
                <a:latin typeface="Trebuchet MS" panose="020B0603020202020204" pitchFamily="34" charset="0"/>
              </a:rPr>
              <a:t> a </a:t>
            </a:r>
            <a:r>
              <a:rPr lang="en-US" sz="1900" dirty="0" err="1">
                <a:latin typeface="Trebuchet MS" panose="020B0603020202020204" pitchFamily="34" charset="0"/>
              </a:rPr>
              <a:t>ženy</a:t>
            </a:r>
            <a:r>
              <a:rPr lang="en-US" sz="1900" dirty="0">
                <a:latin typeface="Trebuchet MS" panose="020B0603020202020204" pitchFamily="34" charset="0"/>
              </a:rPr>
              <a:t> bez </a:t>
            </a:r>
            <a:r>
              <a:rPr lang="en-US" sz="1900" dirty="0" err="1">
                <a:latin typeface="Trebuchet MS" panose="020B0603020202020204" pitchFamily="34" charset="0"/>
              </a:rPr>
              <a:t>akejkoľvek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diskriminácie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podľa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pohlavia</a:t>
            </a:r>
            <a:r>
              <a:rPr lang="en-US" sz="1900" dirty="0">
                <a:latin typeface="Trebuchet MS" panose="020B0603020202020204" pitchFamily="34" charset="0"/>
              </a:rPr>
              <a:t> (</a:t>
            </a:r>
            <a:r>
              <a:rPr lang="en-US" sz="1900" dirty="0" err="1">
                <a:latin typeface="Trebuchet MS" panose="020B0603020202020204" pitchFamily="34" charset="0"/>
              </a:rPr>
              <a:t>uvedene</a:t>
            </a:r>
            <a:r>
              <a:rPr lang="en-US" sz="1900" dirty="0">
                <a:latin typeface="Trebuchet MS" panose="020B0603020202020204" pitchFamily="34" charset="0"/>
              </a:rPr>
              <a:t>́ </a:t>
            </a:r>
            <a:r>
              <a:rPr lang="en-US" sz="1900" dirty="0" err="1">
                <a:latin typeface="Trebuchet MS" panose="020B0603020202020204" pitchFamily="34" charset="0"/>
              </a:rPr>
              <a:t>sa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vzťahuje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zamestnancov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rovnakého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pohlavia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ak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vykonávaju</a:t>
            </a:r>
            <a:r>
              <a:rPr lang="en-US" sz="1900" dirty="0">
                <a:latin typeface="Trebuchet MS" panose="020B0603020202020204" pitchFamily="34" charset="0"/>
              </a:rPr>
              <a:t>́ </a:t>
            </a:r>
            <a:r>
              <a:rPr lang="en-US" sz="1900" dirty="0" err="1">
                <a:latin typeface="Trebuchet MS" panose="020B0603020202020204" pitchFamily="34" charset="0"/>
              </a:rPr>
              <a:t>rovnaku</a:t>
            </a:r>
            <a:r>
              <a:rPr lang="en-US" sz="1900" dirty="0">
                <a:latin typeface="Trebuchet MS" panose="020B0603020202020204" pitchFamily="34" charset="0"/>
              </a:rPr>
              <a:t>́ </a:t>
            </a:r>
            <a:r>
              <a:rPr lang="en-US" sz="1900" dirty="0" err="1">
                <a:latin typeface="Trebuchet MS" panose="020B0603020202020204" pitchFamily="34" charset="0"/>
              </a:rPr>
              <a:t>prácu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prácu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rovnakej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hodnoty</a:t>
            </a:r>
            <a:r>
              <a:rPr lang="en-US" sz="1900" dirty="0">
                <a:latin typeface="Trebuchet MS" panose="020B0603020202020204" pitchFamily="34" charset="0"/>
              </a:rPr>
              <a:t>).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5637EC1E-01C5-C3FF-97DA-C12FF0BF88A4}"/>
              </a:ext>
            </a:extLst>
          </p:cNvPr>
          <p:cNvSpPr/>
          <p:nvPr/>
        </p:nvSpPr>
        <p:spPr>
          <a:xfrm rot="16200000">
            <a:off x="-3000327" y="3104638"/>
            <a:ext cx="6858000" cy="64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www.Bez-strachu.sk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7A8918D0-D795-0F01-89A5-AE3F915502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89381" r="3765" b="2618"/>
          <a:stretch/>
        </p:blipFill>
        <p:spPr>
          <a:xfrm>
            <a:off x="984504" y="6154868"/>
            <a:ext cx="568003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62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DE4197-2991-793A-FF03-6BE7941BB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22992" cy="1609344"/>
          </a:xfrm>
        </p:spPr>
        <p:txBody>
          <a:bodyPr>
            <a:noAutofit/>
          </a:bodyPr>
          <a:lstStyle/>
          <a:p>
            <a:r>
              <a:rPr lang="en-US" sz="4100" b="1" dirty="0" err="1">
                <a:latin typeface="Trebuchet MS" panose="020B0603020202020204" pitchFamily="34" charset="0"/>
              </a:rPr>
              <a:t>Ako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  <a:r>
              <a:rPr lang="en-US" sz="4100" b="1" dirty="0" err="1">
                <a:latin typeface="Trebuchet MS" panose="020B0603020202020204" pitchFamily="34" charset="0"/>
              </a:rPr>
              <a:t>sa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  <a:r>
              <a:rPr lang="en-US" sz="4100" b="1" dirty="0" err="1">
                <a:latin typeface="Trebuchet MS" panose="020B0603020202020204" pitchFamily="34" charset="0"/>
              </a:rPr>
              <a:t>vyhnúť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  <a:r>
              <a:rPr lang="en-US" sz="4100" b="1" dirty="0" err="1">
                <a:latin typeface="Trebuchet MS" panose="020B0603020202020204" pitchFamily="34" charset="0"/>
              </a:rPr>
              <a:t>diskriminácii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  <a:r>
              <a:rPr lang="en-US" sz="4100" b="1" dirty="0" err="1">
                <a:latin typeface="Trebuchet MS" panose="020B0603020202020204" pitchFamily="34" charset="0"/>
              </a:rPr>
              <a:t>na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  <a:r>
              <a:rPr lang="en-US" sz="4100" b="1" dirty="0" err="1">
                <a:latin typeface="Trebuchet MS" panose="020B0603020202020204" pitchFamily="34" charset="0"/>
              </a:rPr>
              <a:t>pracovisku</a:t>
            </a:r>
            <a:r>
              <a:rPr lang="en-US" sz="4100" b="1" dirty="0">
                <a:latin typeface="Trebuchet MS" panose="020B0603020202020204" pitchFamily="34" charset="0"/>
              </a:rPr>
              <a:t> z </a:t>
            </a:r>
            <a:r>
              <a:rPr lang="en-US" sz="4100" b="1" dirty="0" err="1">
                <a:latin typeface="Trebuchet MS" panose="020B0603020202020204" pitchFamily="34" charset="0"/>
              </a:rPr>
              <a:t>pohľadu</a:t>
            </a:r>
            <a:r>
              <a:rPr lang="sk-SK" sz="4100" b="1" dirty="0">
                <a:latin typeface="Trebuchet MS" panose="020B0603020202020204" pitchFamily="34" charset="0"/>
              </a:rPr>
              <a:t> </a:t>
            </a:r>
            <a:r>
              <a:rPr lang="en-US" sz="4100" b="1" dirty="0" err="1">
                <a:latin typeface="Trebuchet MS" panose="020B0603020202020204" pitchFamily="34" charset="0"/>
              </a:rPr>
              <a:t>zamestnávateľa</a:t>
            </a:r>
            <a:r>
              <a:rPr lang="sk-SK" sz="4100" b="1" dirty="0">
                <a:latin typeface="Trebuchet MS" panose="020B0603020202020204" pitchFamily="34" charset="0"/>
              </a:rPr>
              <a:t> - Odporúčania</a:t>
            </a:r>
            <a:endParaRPr lang="en-US" sz="4100" b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97803-EA01-A752-C806-18DD3CE2B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70168"/>
            <a:ext cx="10137648" cy="4002032"/>
          </a:xfrm>
        </p:spPr>
        <p:txBody>
          <a:bodyPr>
            <a:noAutofit/>
          </a:bodyPr>
          <a:lstStyle/>
          <a:p>
            <a:r>
              <a:rPr lang="en-US" sz="1900" dirty="0" err="1">
                <a:latin typeface="Trebuchet MS" panose="020B0603020202020204" pitchFamily="34" charset="0"/>
              </a:rPr>
              <a:t>Prijmite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vhodné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interné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politiky</a:t>
            </a:r>
            <a:endParaRPr lang="en-US" sz="1900" dirty="0">
              <a:latin typeface="Trebuchet MS" panose="020B0603020202020204" pitchFamily="34" charset="0"/>
            </a:endParaRPr>
          </a:p>
          <a:p>
            <a:r>
              <a:rPr lang="en-US" sz="1900" dirty="0" err="1">
                <a:latin typeface="Trebuchet MS" panose="020B0603020202020204" pitchFamily="34" charset="0"/>
              </a:rPr>
              <a:t>Zaškoľte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zamestnancov</a:t>
            </a:r>
            <a:r>
              <a:rPr lang="en-US" sz="1900" dirty="0">
                <a:latin typeface="Trebuchet MS" panose="020B0603020202020204" pitchFamily="34" charset="0"/>
              </a:rPr>
              <a:t> a </a:t>
            </a:r>
            <a:r>
              <a:rPr lang="en-US" sz="1900" dirty="0" err="1">
                <a:latin typeface="Trebuchet MS" panose="020B0603020202020204" pitchFamily="34" charset="0"/>
              </a:rPr>
              <a:t>zamestnankyne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ktorí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podieľajú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prijímaní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zamestnancov</a:t>
            </a:r>
            <a:endParaRPr lang="en-US" sz="1900" dirty="0">
              <a:latin typeface="Trebuchet MS" panose="020B0603020202020204" pitchFamily="34" charset="0"/>
            </a:endParaRPr>
          </a:p>
          <a:p>
            <a:r>
              <a:rPr lang="en-US" sz="1900" dirty="0">
                <a:latin typeface="Trebuchet MS" panose="020B0603020202020204" pitchFamily="34" charset="0"/>
              </a:rPr>
              <a:t>Ak </a:t>
            </a:r>
            <a:r>
              <a:rPr lang="en-US" sz="1900" dirty="0" err="1">
                <a:latin typeface="Trebuchet MS" panose="020B0603020202020204" pitchFamily="34" charset="0"/>
              </a:rPr>
              <a:t>spolupracujete</a:t>
            </a:r>
            <a:r>
              <a:rPr lang="en-US" sz="1900" dirty="0">
                <a:latin typeface="Trebuchet MS" panose="020B0603020202020204" pitchFamily="34" charset="0"/>
              </a:rPr>
              <a:t> s </a:t>
            </a:r>
            <a:r>
              <a:rPr lang="en-US" sz="1900" dirty="0" err="1">
                <a:latin typeface="Trebuchet MS" panose="020B0603020202020204" pitchFamily="34" charset="0"/>
              </a:rPr>
              <a:t>personálnymi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agentúrami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preverte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si</a:t>
            </a:r>
            <a:r>
              <a:rPr lang="en-US" sz="1900" dirty="0">
                <a:latin typeface="Trebuchet MS" panose="020B0603020202020204" pitchFamily="34" charset="0"/>
              </a:rPr>
              <a:t> ich</a:t>
            </a:r>
          </a:p>
          <a:p>
            <a:r>
              <a:rPr lang="en-US" sz="1900" dirty="0" err="1">
                <a:latin typeface="Trebuchet MS" panose="020B0603020202020204" pitchFamily="34" charset="0"/>
              </a:rPr>
              <a:t>Venujte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zvýšenú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pozornosť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formulácii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pracovných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inzerátov</a:t>
            </a:r>
            <a:r>
              <a:rPr lang="en-US" sz="1900" dirty="0">
                <a:latin typeface="Trebuchet MS" panose="020B0603020202020204" pitchFamily="34" charset="0"/>
              </a:rPr>
              <a:t> – </a:t>
            </a:r>
            <a:r>
              <a:rPr lang="sk-SK" sz="1900" dirty="0">
                <a:latin typeface="Trebuchet MS" panose="020B0603020202020204" pitchFamily="34" charset="0"/>
              </a:rPr>
              <a:t>tieto </a:t>
            </a:r>
            <a:r>
              <a:rPr lang="sk-SK" sz="1900" dirty="0" err="1">
                <a:latin typeface="Trebuchet MS" panose="020B0603020202020204" pitchFamily="34" charset="0"/>
              </a:rPr>
              <a:t>form</a:t>
            </a:r>
            <a:r>
              <a:rPr lang="en-US" sz="1900" dirty="0" err="1">
                <a:latin typeface="Trebuchet MS" panose="020B0603020202020204" pitchFamily="34" charset="0"/>
              </a:rPr>
              <a:t>ulujte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tak</a:t>
            </a:r>
            <a:r>
              <a:rPr lang="en-US" sz="1900" dirty="0">
                <a:latin typeface="Trebuchet MS" panose="020B0603020202020204" pitchFamily="34" charset="0"/>
              </a:rPr>
              <a:t>, aby ich </a:t>
            </a:r>
            <a:r>
              <a:rPr lang="en-US" sz="1900" dirty="0" err="1">
                <a:latin typeface="Trebuchet MS" panose="020B0603020202020204" pitchFamily="34" charset="0"/>
              </a:rPr>
              <a:t>znenie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nediskriminovalo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určitú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skupinu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uchádzačov</a:t>
            </a:r>
            <a:r>
              <a:rPr lang="en-US" sz="1900" dirty="0">
                <a:latin typeface="Trebuchet MS" panose="020B0603020202020204" pitchFamily="34" charset="0"/>
              </a:rPr>
              <a:t> a </a:t>
            </a:r>
            <a:r>
              <a:rPr lang="en-US" sz="1900" dirty="0" err="1">
                <a:latin typeface="Trebuchet MS" panose="020B0603020202020204" pitchFamily="34" charset="0"/>
              </a:rPr>
              <a:t>uchádzačiek</a:t>
            </a:r>
            <a:r>
              <a:rPr lang="en-US" sz="1900" dirty="0">
                <a:latin typeface="Trebuchet MS" panose="020B0603020202020204" pitchFamily="34" charset="0"/>
              </a:rPr>
              <a:t>:</a:t>
            </a:r>
          </a:p>
          <a:p>
            <a:pPr lvl="1"/>
            <a:r>
              <a:rPr lang="en-US" sz="1900" dirty="0" err="1">
                <a:latin typeface="Trebuchet MS" panose="020B0603020202020204" pitchFamily="34" charset="0"/>
              </a:rPr>
              <a:t>Nevyžadujte</a:t>
            </a:r>
            <a:r>
              <a:rPr lang="en-US" sz="1900" dirty="0">
                <a:latin typeface="Trebuchet MS" panose="020B0603020202020204" pitchFamily="34" charset="0"/>
              </a:rPr>
              <a:t> od </a:t>
            </a:r>
            <a:r>
              <a:rPr lang="en-US" sz="1900" dirty="0" err="1">
                <a:latin typeface="Trebuchet MS" panose="020B0603020202020204" pitchFamily="34" charset="0"/>
              </a:rPr>
              <a:t>uchádzačov</a:t>
            </a:r>
            <a:r>
              <a:rPr lang="en-US" sz="1900" dirty="0">
                <a:latin typeface="Trebuchet MS" panose="020B0603020202020204" pitchFamily="34" charset="0"/>
              </a:rPr>
              <a:t> a </a:t>
            </a:r>
            <a:r>
              <a:rPr lang="en-US" sz="1900" dirty="0" err="1">
                <a:latin typeface="Trebuchet MS" panose="020B0603020202020204" pitchFamily="34" charset="0"/>
              </a:rPr>
              <a:t>uchádzačiek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priloženie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fotografie</a:t>
            </a:r>
            <a:r>
              <a:rPr lang="en-US" sz="1900" dirty="0">
                <a:latin typeface="Trebuchet MS" panose="020B0603020202020204" pitchFamily="34" charset="0"/>
              </a:rPr>
              <a:t> k </a:t>
            </a:r>
            <a:r>
              <a:rPr lang="en-US" sz="1900" dirty="0" err="1">
                <a:latin typeface="Trebuchet MS" panose="020B0603020202020204" pitchFamily="34" charset="0"/>
              </a:rPr>
              <a:t>životopisu</a:t>
            </a:r>
            <a:r>
              <a:rPr lang="en-US" sz="1900" dirty="0">
                <a:latin typeface="Trebuchet MS" panose="020B0603020202020204" pitchFamily="34" charset="0"/>
              </a:rPr>
              <a:t> (</a:t>
            </a:r>
            <a:r>
              <a:rPr lang="en-US" sz="1900" dirty="0" err="1">
                <a:latin typeface="Trebuchet MS" panose="020B0603020202020204" pitchFamily="34" charset="0"/>
              </a:rPr>
              <a:t>hodnotenie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vzhľadu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môže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spôsobiť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nevedomé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predsudky</a:t>
            </a:r>
            <a:r>
              <a:rPr lang="en-US" sz="1900" dirty="0">
                <a:latin typeface="Trebuchet MS" panose="020B0603020202020204" pitchFamily="34" charset="0"/>
              </a:rPr>
              <a:t> a </a:t>
            </a:r>
            <a:r>
              <a:rPr lang="en-US" sz="1900" dirty="0" err="1">
                <a:latin typeface="Trebuchet MS" panose="020B0603020202020204" pitchFamily="34" charset="0"/>
              </a:rPr>
              <a:t>vylúčiť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uchádzačov</a:t>
            </a:r>
            <a:r>
              <a:rPr lang="sk-SK" sz="1900" dirty="0">
                <a:latin typeface="Trebuchet MS" panose="020B0603020202020204" pitchFamily="34" charset="0"/>
              </a:rPr>
              <a:t>/</a:t>
            </a:r>
            <a:r>
              <a:rPr lang="sk-SK" sz="1900" dirty="0" err="1">
                <a:latin typeface="Trebuchet MS" panose="020B0603020202020204" pitchFamily="34" charset="0"/>
              </a:rPr>
              <a:t>ky</a:t>
            </a:r>
            <a:r>
              <a:rPr lang="sk-SK" sz="1900" dirty="0">
                <a:latin typeface="Trebuchet MS" panose="020B0603020202020204" pitchFamily="34" charset="0"/>
              </a:rPr>
              <a:t>)</a:t>
            </a:r>
            <a:r>
              <a:rPr lang="en-US" sz="1900" dirty="0">
                <a:latin typeface="Trebuchet MS" panose="020B0603020202020204" pitchFamily="34" charset="0"/>
              </a:rPr>
              <a:t>;</a:t>
            </a:r>
          </a:p>
          <a:p>
            <a:pPr lvl="1"/>
            <a:r>
              <a:rPr lang="en-US" sz="1900" dirty="0" err="1">
                <a:latin typeface="Trebuchet MS" panose="020B0603020202020204" pitchFamily="34" charset="0"/>
              </a:rPr>
              <a:t>Neuvádzajte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požadovaný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vek</a:t>
            </a:r>
            <a:r>
              <a:rPr lang="en-US" sz="1900" dirty="0">
                <a:latin typeface="Trebuchet MS" panose="020B0603020202020204" pitchFamily="34" charset="0"/>
              </a:rPr>
              <a:t> a </a:t>
            </a:r>
            <a:r>
              <a:rPr lang="en-US" sz="1900" dirty="0" err="1">
                <a:latin typeface="Trebuchet MS" panose="020B0603020202020204" pitchFamily="34" charset="0"/>
              </a:rPr>
              <a:t>nevyžadujte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uvedenie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dátumu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narodenia</a:t>
            </a:r>
            <a:r>
              <a:rPr lang="en-US" sz="1900" dirty="0">
                <a:latin typeface="Trebuchet MS" panose="020B0603020202020204" pitchFamily="34" charset="0"/>
              </a:rPr>
              <a:t> v </a:t>
            </a:r>
            <a:r>
              <a:rPr lang="en-US" sz="1900" dirty="0" err="1">
                <a:latin typeface="Trebuchet MS" panose="020B0603020202020204" pitchFamily="34" charset="0"/>
              </a:rPr>
              <a:t>životopise</a:t>
            </a:r>
            <a:r>
              <a:rPr lang="en-US" sz="1900" dirty="0">
                <a:latin typeface="Trebuchet MS" panose="020B0603020202020204" pitchFamily="34" charset="0"/>
              </a:rPr>
              <a:t> (</a:t>
            </a:r>
            <a:r>
              <a:rPr lang="en-US" sz="1900" dirty="0" err="1">
                <a:latin typeface="Trebuchet MS" panose="020B0603020202020204" pitchFamily="34" charset="0"/>
              </a:rPr>
              <a:t>môžete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dopustiť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diskriminácie</a:t>
            </a:r>
            <a:r>
              <a:rPr lang="en-US" sz="1900" dirty="0">
                <a:latin typeface="Trebuchet MS" panose="020B0603020202020204" pitchFamily="34" charset="0"/>
              </a:rPr>
              <a:t> z </a:t>
            </a:r>
            <a:r>
              <a:rPr lang="en-US" sz="1900" dirty="0" err="1">
                <a:latin typeface="Trebuchet MS" panose="020B0603020202020204" pitchFamily="34" charset="0"/>
              </a:rPr>
              <a:t>dôvodu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veku</a:t>
            </a:r>
            <a:r>
              <a:rPr lang="en-US" sz="1900" dirty="0">
                <a:latin typeface="Trebuchet MS" panose="020B0603020202020204" pitchFamily="34" charset="0"/>
              </a:rPr>
              <a:t>);</a:t>
            </a:r>
          </a:p>
          <a:p>
            <a:pPr lvl="1"/>
            <a:r>
              <a:rPr lang="en-US" sz="1900" dirty="0" err="1">
                <a:latin typeface="Trebuchet MS" panose="020B0603020202020204" pitchFamily="34" charset="0"/>
              </a:rPr>
              <a:t>Používajte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rodovo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neutrálny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jazyk</a:t>
            </a:r>
            <a:r>
              <a:rPr lang="en-US" sz="1900" dirty="0">
                <a:latin typeface="Trebuchet MS" panose="020B0603020202020204" pitchFamily="34" charset="0"/>
              </a:rPr>
              <a:t>;</a:t>
            </a:r>
          </a:p>
          <a:p>
            <a:pPr lvl="1"/>
            <a:r>
              <a:rPr lang="en-US" sz="1900" dirty="0" err="1">
                <a:latin typeface="Trebuchet MS" panose="020B0603020202020204" pitchFamily="34" charset="0"/>
              </a:rPr>
              <a:t>Vyhýbajte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hodnoteniu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kolektívu</a:t>
            </a:r>
            <a:r>
              <a:rPr lang="en-US" sz="1900" dirty="0">
                <a:latin typeface="Trebuchet MS" panose="020B0603020202020204" pitchFamily="34" charset="0"/>
              </a:rPr>
              <a:t> (</a:t>
            </a:r>
            <a:r>
              <a:rPr lang="en-US" sz="1900" dirty="0" err="1">
                <a:latin typeface="Trebuchet MS" panose="020B0603020202020204" pitchFamily="34" charset="0"/>
              </a:rPr>
              <a:t>napr</a:t>
            </a:r>
            <a:r>
              <a:rPr lang="en-US" sz="1900" dirty="0">
                <a:latin typeface="Trebuchet MS" panose="020B0603020202020204" pitchFamily="34" charset="0"/>
              </a:rPr>
              <a:t>. </a:t>
            </a:r>
            <a:r>
              <a:rPr lang="en-US" sz="1900" dirty="0" err="1">
                <a:latin typeface="Trebuchet MS" panose="020B0603020202020204" pitchFamily="34" charset="0"/>
              </a:rPr>
              <a:t>mladý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kolektív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môže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uchádzačov</a:t>
            </a:r>
            <a:r>
              <a:rPr lang="en-US" sz="1900" dirty="0">
                <a:latin typeface="Trebuchet MS" panose="020B0603020202020204" pitchFamily="34" charset="0"/>
              </a:rPr>
              <a:t> a </a:t>
            </a:r>
            <a:r>
              <a:rPr lang="en-US" sz="1900" dirty="0" err="1">
                <a:latin typeface="Trebuchet MS" panose="020B0603020202020204" pitchFamily="34" charset="0"/>
              </a:rPr>
              <a:t>uchádzačky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vyššej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vekovej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kategórie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pôsobiť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vopred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vylučujúco</a:t>
            </a:r>
            <a:r>
              <a:rPr lang="en-US" sz="1900" dirty="0">
                <a:latin typeface="Trebuchet MS" panose="020B0603020202020204" pitchFamily="34" charset="0"/>
              </a:rPr>
              <a:t>).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D3F59396-6E89-DDE7-D9BE-778CCC612E34}"/>
              </a:ext>
            </a:extLst>
          </p:cNvPr>
          <p:cNvSpPr/>
          <p:nvPr/>
        </p:nvSpPr>
        <p:spPr>
          <a:xfrm rot="16200000">
            <a:off x="-3000327" y="3104638"/>
            <a:ext cx="6858000" cy="64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www.Bez-strachu.sk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8018ADF4-2502-1873-ABA4-529269A22A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89381" r="3765" b="2618"/>
          <a:stretch/>
        </p:blipFill>
        <p:spPr>
          <a:xfrm>
            <a:off x="984504" y="6154868"/>
            <a:ext cx="568003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19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DE4197-2991-793A-FF03-6BE7941BB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22992" cy="1609344"/>
          </a:xfrm>
        </p:spPr>
        <p:txBody>
          <a:bodyPr>
            <a:noAutofit/>
          </a:bodyPr>
          <a:lstStyle/>
          <a:p>
            <a:r>
              <a:rPr lang="en-US" sz="4100" b="1" dirty="0" err="1">
                <a:latin typeface="Trebuchet MS" panose="020B0603020202020204" pitchFamily="34" charset="0"/>
              </a:rPr>
              <a:t>Čo</a:t>
            </a:r>
            <a:r>
              <a:rPr lang="en-US" sz="4100" b="1" dirty="0">
                <a:latin typeface="Trebuchet MS" panose="020B0603020202020204" pitchFamily="34" charset="0"/>
              </a:rPr>
              <a:t> je a </a:t>
            </a:r>
            <a:r>
              <a:rPr lang="en-US" sz="4100" b="1" dirty="0" err="1">
                <a:latin typeface="Trebuchet MS" panose="020B0603020202020204" pitchFamily="34" charset="0"/>
              </a:rPr>
              <a:t>čo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  <a:r>
              <a:rPr lang="en-US" sz="4100" b="1" dirty="0" err="1">
                <a:latin typeface="Trebuchet MS" panose="020B0603020202020204" pitchFamily="34" charset="0"/>
              </a:rPr>
              <a:t>nie</a:t>
            </a:r>
            <a:r>
              <a:rPr lang="en-US" sz="4100" b="1" dirty="0">
                <a:latin typeface="Trebuchet MS" panose="020B0603020202020204" pitchFamily="34" charset="0"/>
              </a:rPr>
              <a:t> je </a:t>
            </a:r>
            <a:r>
              <a:rPr lang="en-US" sz="4100" b="1" dirty="0" err="1">
                <a:latin typeface="Trebuchet MS" panose="020B0603020202020204" pitchFamily="34" charset="0"/>
              </a:rPr>
              <a:t>diskriminácia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  <a:r>
              <a:rPr lang="en-US" sz="4100" b="1" dirty="0" err="1">
                <a:latin typeface="Trebuchet MS" panose="020B0603020202020204" pitchFamily="34" charset="0"/>
              </a:rPr>
              <a:t>na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  <a:r>
              <a:rPr lang="en-US" sz="4100" b="1" dirty="0" err="1">
                <a:latin typeface="Trebuchet MS" panose="020B0603020202020204" pitchFamily="34" charset="0"/>
              </a:rPr>
              <a:t>pracovisku</a:t>
            </a:r>
            <a:endParaRPr lang="en-US" sz="4100" b="1" dirty="0">
              <a:latin typeface="Trebuchet MS" panose="020B0603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D3F59396-6E89-DDE7-D9BE-778CCC612E34}"/>
              </a:ext>
            </a:extLst>
          </p:cNvPr>
          <p:cNvSpPr/>
          <p:nvPr/>
        </p:nvSpPr>
        <p:spPr>
          <a:xfrm rot="16200000">
            <a:off x="-3000327" y="3104638"/>
            <a:ext cx="6858000" cy="64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www.Bez-strachu.sk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8018ADF4-2502-1873-ABA4-529269A22A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89381" r="3765" b="2618"/>
          <a:stretch/>
        </p:blipFill>
        <p:spPr>
          <a:xfrm>
            <a:off x="984504" y="6154868"/>
            <a:ext cx="5680037" cy="54864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9CC9970-B8A4-66D9-83C8-6DC5FF812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5344" y="2375789"/>
            <a:ext cx="5300472" cy="397764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Trebuchet MS" panose="020B0603020202020204" pitchFamily="34" charset="0"/>
              </a:rPr>
              <a:t>zamestnávatel</a:t>
            </a:r>
            <a:r>
              <a:rPr lang="en-US" dirty="0">
                <a:latin typeface="Trebuchet MS" panose="020B0603020202020204" pitchFamily="34" charset="0"/>
              </a:rPr>
              <a:t>̌ </a:t>
            </a:r>
            <a:r>
              <a:rPr lang="en-US" dirty="0" err="1">
                <a:latin typeface="Trebuchet MS" panose="020B0603020202020204" pitchFamily="34" charset="0"/>
              </a:rPr>
              <a:t>neopodstatnene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prideľuje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zamestnancovi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úlohy</a:t>
            </a:r>
            <a:r>
              <a:rPr lang="en-US" dirty="0">
                <a:latin typeface="Trebuchet MS" panose="020B0603020202020204" pitchFamily="34" charset="0"/>
              </a:rPr>
              <a:t>, </a:t>
            </a:r>
            <a:r>
              <a:rPr lang="en-US" dirty="0" err="1">
                <a:latin typeface="Trebuchet MS" panose="020B0603020202020204" pitchFamily="34" charset="0"/>
              </a:rPr>
              <a:t>zamestnávatel</a:t>
            </a:r>
            <a:r>
              <a:rPr lang="en-US" dirty="0">
                <a:latin typeface="Trebuchet MS" panose="020B0603020202020204" pitchFamily="34" charset="0"/>
              </a:rPr>
              <a:t>̌ </a:t>
            </a:r>
            <a:r>
              <a:rPr lang="en-US" dirty="0" err="1">
                <a:latin typeface="Trebuchet MS" panose="020B0603020202020204" pitchFamily="34" charset="0"/>
              </a:rPr>
              <a:t>či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spoluzamestnanci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vyslovuju</a:t>
            </a:r>
            <a:r>
              <a:rPr lang="en-US" dirty="0">
                <a:latin typeface="Trebuchet MS" panose="020B0603020202020204" pitchFamily="34" charset="0"/>
              </a:rPr>
              <a:t>́ </a:t>
            </a:r>
            <a:r>
              <a:rPr lang="en-US" dirty="0" err="1">
                <a:latin typeface="Trebuchet MS" panose="020B0603020202020204" pitchFamily="34" charset="0"/>
              </a:rPr>
              <a:t>na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jeho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adresu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ironicke</a:t>
            </a:r>
            <a:r>
              <a:rPr lang="en-US" dirty="0">
                <a:latin typeface="Trebuchet MS" panose="020B0603020202020204" pitchFamily="34" charset="0"/>
              </a:rPr>
              <a:t>́ </a:t>
            </a:r>
            <a:r>
              <a:rPr lang="en-US" dirty="0" err="1">
                <a:latin typeface="Trebuchet MS" panose="020B0603020202020204" pitchFamily="34" charset="0"/>
              </a:rPr>
              <a:t>poznámky</a:t>
            </a:r>
            <a:r>
              <a:rPr lang="en-US" dirty="0">
                <a:latin typeface="Trebuchet MS" panose="020B0603020202020204" pitchFamily="34" charset="0"/>
              </a:rPr>
              <a:t>, </a:t>
            </a:r>
            <a:r>
              <a:rPr lang="en-US" dirty="0" err="1">
                <a:latin typeface="Trebuchet MS" panose="020B0603020202020204" pitchFamily="34" charset="0"/>
              </a:rPr>
              <a:t>robia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posmešky</a:t>
            </a:r>
            <a:r>
              <a:rPr lang="en-US" dirty="0">
                <a:latin typeface="Trebuchet MS" panose="020B0603020202020204" pitchFamily="34" charset="0"/>
              </a:rPr>
              <a:t>, </a:t>
            </a:r>
            <a:r>
              <a:rPr lang="en-US" dirty="0" err="1">
                <a:latin typeface="Trebuchet MS" panose="020B0603020202020204" pitchFamily="34" charset="0"/>
              </a:rPr>
              <a:t>ohováraju</a:t>
            </a:r>
            <a:r>
              <a:rPr lang="en-US" dirty="0">
                <a:latin typeface="Trebuchet MS" panose="020B0603020202020204" pitchFamily="34" charset="0"/>
              </a:rPr>
              <a:t>́ ho, </a:t>
            </a:r>
            <a:r>
              <a:rPr lang="en-US" dirty="0" err="1">
                <a:latin typeface="Trebuchet MS" panose="020B0603020202020204" pitchFamily="34" charset="0"/>
              </a:rPr>
              <a:t>šikanuju</a:t>
            </a:r>
            <a:r>
              <a:rPr lang="en-US" dirty="0">
                <a:latin typeface="Trebuchet MS" panose="020B0603020202020204" pitchFamily="34" charset="0"/>
              </a:rPr>
              <a:t>́, </a:t>
            </a:r>
            <a:r>
              <a:rPr lang="en-US" dirty="0" err="1">
                <a:latin typeface="Trebuchet MS" panose="020B0603020202020204" pitchFamily="34" charset="0"/>
              </a:rPr>
              <a:t>stíchnu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pri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jeho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príchode</a:t>
            </a:r>
            <a:r>
              <a:rPr lang="en-US" dirty="0">
                <a:latin typeface="Trebuchet MS" panose="020B0603020202020204" pitchFamily="34" charset="0"/>
              </a:rPr>
              <a:t> do </a:t>
            </a:r>
            <a:r>
              <a:rPr lang="en-US" dirty="0" err="1">
                <a:latin typeface="Trebuchet MS" panose="020B0603020202020204" pitchFamily="34" charset="0"/>
              </a:rPr>
              <a:t>miestnosti</a:t>
            </a:r>
            <a:endParaRPr lang="en-US" dirty="0">
              <a:latin typeface="Trebuchet MS" panose="020B0603020202020204" pitchFamily="34" charset="0"/>
            </a:endParaRPr>
          </a:p>
          <a:p>
            <a:r>
              <a:rPr lang="en-US" dirty="0" err="1">
                <a:latin typeface="Trebuchet MS" panose="020B0603020202020204" pitchFamily="34" charset="0"/>
              </a:rPr>
              <a:t>zamestnávatel</a:t>
            </a:r>
            <a:r>
              <a:rPr lang="en-US" dirty="0">
                <a:latin typeface="Trebuchet MS" panose="020B0603020202020204" pitchFamily="34" charset="0"/>
              </a:rPr>
              <a:t>̌ </a:t>
            </a:r>
            <a:r>
              <a:rPr lang="en-US" dirty="0" err="1">
                <a:latin typeface="Trebuchet MS" panose="020B0603020202020204" pitchFamily="34" charset="0"/>
              </a:rPr>
              <a:t>či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spoluzamestnanci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sa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dotýkaju</a:t>
            </a:r>
            <a:r>
              <a:rPr lang="en-US" dirty="0">
                <a:latin typeface="Trebuchet MS" panose="020B0603020202020204" pitchFamily="34" charset="0"/>
              </a:rPr>
              <a:t>́ </a:t>
            </a:r>
            <a:r>
              <a:rPr lang="en-US" dirty="0" err="1">
                <a:latin typeface="Trebuchet MS" panose="020B0603020202020204" pitchFamily="34" charset="0"/>
              </a:rPr>
              <a:t>zamestnankyne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proti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jej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vôli</a:t>
            </a:r>
            <a:r>
              <a:rPr lang="en-US" dirty="0">
                <a:latin typeface="Trebuchet MS" panose="020B0603020202020204" pitchFamily="34" charset="0"/>
              </a:rPr>
              <a:t>, </a:t>
            </a:r>
            <a:r>
              <a:rPr lang="en-US" dirty="0" err="1">
                <a:latin typeface="Trebuchet MS" panose="020B0603020202020204" pitchFamily="34" charset="0"/>
              </a:rPr>
              <a:t>hvízdaju</a:t>
            </a:r>
            <a:r>
              <a:rPr lang="en-US" dirty="0">
                <a:latin typeface="Trebuchet MS" panose="020B0603020202020204" pitchFamily="34" charset="0"/>
              </a:rPr>
              <a:t>́, </a:t>
            </a:r>
            <a:r>
              <a:rPr lang="en-US" dirty="0" err="1">
                <a:latin typeface="Trebuchet MS" panose="020B0603020202020204" pitchFamily="34" charset="0"/>
              </a:rPr>
              <a:t>komentuju</a:t>
            </a:r>
            <a:r>
              <a:rPr lang="en-US" dirty="0">
                <a:latin typeface="Trebuchet MS" panose="020B0603020202020204" pitchFamily="34" charset="0"/>
              </a:rPr>
              <a:t>́ </a:t>
            </a:r>
            <a:r>
              <a:rPr lang="en-US" dirty="0" err="1">
                <a:latin typeface="Trebuchet MS" panose="020B0603020202020204" pitchFamily="34" charset="0"/>
              </a:rPr>
              <a:t>jej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vzhľad</a:t>
            </a:r>
            <a:r>
              <a:rPr lang="en-US" dirty="0">
                <a:latin typeface="Trebuchet MS" panose="020B0603020202020204" pitchFamily="34" charset="0"/>
              </a:rPr>
              <a:t>, </a:t>
            </a:r>
            <a:r>
              <a:rPr lang="en-US" dirty="0" err="1">
                <a:latin typeface="Trebuchet MS" panose="020B0603020202020204" pitchFamily="34" charset="0"/>
              </a:rPr>
              <a:t>narúšaju</a:t>
            </a:r>
            <a:r>
              <a:rPr lang="en-US" dirty="0">
                <a:latin typeface="Trebuchet MS" panose="020B0603020202020204" pitchFamily="34" charset="0"/>
              </a:rPr>
              <a:t>́ </a:t>
            </a:r>
            <a:r>
              <a:rPr lang="en-US" dirty="0" err="1">
                <a:latin typeface="Trebuchet MS" panose="020B0603020202020204" pitchFamily="34" charset="0"/>
              </a:rPr>
              <a:t>intímnu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zónu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pri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rozhovore</a:t>
            </a:r>
            <a:endParaRPr lang="en-US" dirty="0">
              <a:latin typeface="Trebuchet MS" panose="020B0603020202020204" pitchFamily="34" charset="0"/>
            </a:endParaRPr>
          </a:p>
          <a:p>
            <a:r>
              <a:rPr lang="en-US" dirty="0" err="1">
                <a:latin typeface="Trebuchet MS" panose="020B0603020202020204" pitchFamily="34" charset="0"/>
              </a:rPr>
              <a:t>zamestnávatel</a:t>
            </a:r>
            <a:r>
              <a:rPr lang="en-US" dirty="0">
                <a:latin typeface="Trebuchet MS" panose="020B0603020202020204" pitchFamily="34" charset="0"/>
              </a:rPr>
              <a:t>̌ dá </a:t>
            </a:r>
            <a:r>
              <a:rPr lang="en-US" dirty="0" err="1">
                <a:latin typeface="Trebuchet MS" panose="020B0603020202020204" pitchFamily="34" charset="0"/>
              </a:rPr>
              <a:t>pokyn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zamestnancovi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zodpovedanému</a:t>
            </a:r>
            <a:r>
              <a:rPr lang="en-US" dirty="0">
                <a:latin typeface="Trebuchet MS" panose="020B0603020202020204" pitchFamily="34" charset="0"/>
              </a:rPr>
              <a:t> za oblasť </a:t>
            </a:r>
            <a:r>
              <a:rPr lang="en-US" dirty="0" err="1">
                <a:latin typeface="Trebuchet MS" panose="020B0603020202020204" pitchFamily="34" charset="0"/>
              </a:rPr>
              <a:t>personalistiky</a:t>
            </a:r>
            <a:r>
              <a:rPr lang="en-US" dirty="0">
                <a:latin typeface="Trebuchet MS" panose="020B0603020202020204" pitchFamily="34" charset="0"/>
              </a:rPr>
              <a:t>, aby </a:t>
            </a:r>
            <a:r>
              <a:rPr lang="en-US" dirty="0" err="1">
                <a:latin typeface="Trebuchet MS" panose="020B0603020202020204" pitchFamily="34" charset="0"/>
              </a:rPr>
              <a:t>zabezpečil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skončenie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pracovného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pomeru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zamestnanca</a:t>
            </a:r>
            <a:r>
              <a:rPr lang="en-US" dirty="0">
                <a:latin typeface="Trebuchet MS" panose="020B0603020202020204" pitchFamily="34" charset="0"/>
              </a:rPr>
              <a:t>, </a:t>
            </a:r>
            <a:r>
              <a:rPr lang="en-US" dirty="0" err="1">
                <a:latin typeface="Trebuchet MS" panose="020B0603020202020204" pitchFamily="34" charset="0"/>
              </a:rPr>
              <a:t>ktory</a:t>
            </a:r>
            <a:r>
              <a:rPr lang="en-US" dirty="0">
                <a:latin typeface="Trebuchet MS" panose="020B0603020202020204" pitchFamily="34" charset="0"/>
              </a:rPr>
              <a:t>́ je </a:t>
            </a:r>
            <a:r>
              <a:rPr lang="en-US" dirty="0" err="1">
                <a:latin typeface="Trebuchet MS" panose="020B0603020202020204" pitchFamily="34" charset="0"/>
              </a:rPr>
              <a:t>často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neprítomny</a:t>
            </a:r>
            <a:r>
              <a:rPr lang="en-US" dirty="0">
                <a:latin typeface="Trebuchet MS" panose="020B0603020202020204" pitchFamily="34" charset="0"/>
              </a:rPr>
              <a:t>́ v </a:t>
            </a:r>
            <a:r>
              <a:rPr lang="en-US" dirty="0" err="1">
                <a:latin typeface="Trebuchet MS" panose="020B0603020202020204" pitchFamily="34" charset="0"/>
              </a:rPr>
              <a:t>práci</a:t>
            </a:r>
            <a:r>
              <a:rPr lang="en-US" dirty="0">
                <a:latin typeface="Trebuchet MS" panose="020B0603020202020204" pitchFamily="34" charset="0"/>
              </a:rPr>
              <a:t> pre </a:t>
            </a:r>
            <a:r>
              <a:rPr lang="en-US" dirty="0" err="1">
                <a:latin typeface="Trebuchet MS" panose="020B0603020202020204" pitchFamily="34" charset="0"/>
              </a:rPr>
              <a:t>chorobu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FCBCB28-A231-5161-D19A-2C30CDD40972}"/>
              </a:ext>
            </a:extLst>
          </p:cNvPr>
          <p:cNvSpPr txBox="1">
            <a:spLocks/>
          </p:cNvSpPr>
          <p:nvPr/>
        </p:nvSpPr>
        <p:spPr>
          <a:xfrm>
            <a:off x="6285816" y="2375789"/>
            <a:ext cx="5057550" cy="39776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rebuchet MS" panose="020B0603020202020204" pitchFamily="34" charset="0"/>
              </a:rPr>
              <a:t>podmienka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zdravotnej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spôsobilosti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na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prístup</a:t>
            </a:r>
            <a:r>
              <a:rPr lang="en-US" dirty="0">
                <a:latin typeface="Trebuchet MS" panose="020B0603020202020204" pitchFamily="34" charset="0"/>
              </a:rPr>
              <a:t> k </a:t>
            </a:r>
            <a:r>
              <a:rPr lang="en-US" dirty="0" err="1">
                <a:latin typeface="Trebuchet MS" panose="020B0603020202020204" pitchFamily="34" charset="0"/>
              </a:rPr>
              <a:t>zamestnaniu</a:t>
            </a:r>
            <a:r>
              <a:rPr lang="en-US" dirty="0">
                <a:latin typeface="Trebuchet MS" panose="020B0603020202020204" pitchFamily="34" charset="0"/>
              </a:rPr>
              <a:t>, </a:t>
            </a:r>
            <a:r>
              <a:rPr lang="en-US" dirty="0" err="1">
                <a:latin typeface="Trebuchet MS" panose="020B0603020202020204" pitchFamily="34" charset="0"/>
              </a:rPr>
              <a:t>ak</a:t>
            </a:r>
            <a:r>
              <a:rPr lang="en-US" dirty="0">
                <a:latin typeface="Trebuchet MS" panose="020B0603020202020204" pitchFamily="34" charset="0"/>
              </a:rPr>
              <a:t> to </a:t>
            </a:r>
            <a:r>
              <a:rPr lang="en-US" dirty="0" err="1">
                <a:latin typeface="Trebuchet MS" panose="020B0603020202020204" pitchFamily="34" charset="0"/>
              </a:rPr>
              <a:t>vyžaduje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povaha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práce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či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osobitny</a:t>
            </a:r>
            <a:r>
              <a:rPr lang="en-US" dirty="0">
                <a:latin typeface="Trebuchet MS" panose="020B0603020202020204" pitchFamily="34" charset="0"/>
              </a:rPr>
              <a:t>́ </a:t>
            </a:r>
            <a:r>
              <a:rPr lang="en-US" dirty="0" err="1">
                <a:latin typeface="Trebuchet MS" panose="020B0603020202020204" pitchFamily="34" charset="0"/>
              </a:rPr>
              <a:t>právny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predpis</a:t>
            </a:r>
            <a:r>
              <a:rPr lang="en-US" dirty="0">
                <a:latin typeface="Trebuchet MS" panose="020B0603020202020204" pitchFamily="34" charset="0"/>
              </a:rPr>
              <a:t> (</a:t>
            </a:r>
            <a:r>
              <a:rPr lang="en-US" dirty="0" err="1">
                <a:latin typeface="Trebuchet MS" panose="020B0603020202020204" pitchFamily="34" charset="0"/>
              </a:rPr>
              <a:t>napr</a:t>
            </a:r>
            <a:r>
              <a:rPr lang="en-US" dirty="0">
                <a:latin typeface="Trebuchet MS" panose="020B0603020202020204" pitchFamily="34" charset="0"/>
              </a:rPr>
              <a:t>. </a:t>
            </a:r>
            <a:r>
              <a:rPr lang="en-US" dirty="0" err="1">
                <a:latin typeface="Trebuchet MS" panose="020B0603020202020204" pitchFamily="34" charset="0"/>
              </a:rPr>
              <a:t>nie</a:t>
            </a:r>
            <a:r>
              <a:rPr lang="en-US" dirty="0">
                <a:latin typeface="Trebuchet MS" panose="020B0603020202020204" pitchFamily="34" charset="0"/>
              </a:rPr>
              <a:t> je </a:t>
            </a:r>
            <a:r>
              <a:rPr lang="en-US" dirty="0" err="1">
                <a:latin typeface="Trebuchet MS" panose="020B0603020202020204" pitchFamily="34" charset="0"/>
              </a:rPr>
              <a:t>prípustne</a:t>
            </a:r>
            <a:r>
              <a:rPr lang="en-US" dirty="0">
                <a:latin typeface="Trebuchet MS" panose="020B0603020202020204" pitchFamily="34" charset="0"/>
              </a:rPr>
              <a:t>́ </a:t>
            </a:r>
            <a:r>
              <a:rPr lang="en-US" dirty="0" err="1">
                <a:latin typeface="Trebuchet MS" panose="020B0603020202020204" pitchFamily="34" charset="0"/>
              </a:rPr>
              <a:t>zamestnat</a:t>
            </a:r>
            <a:r>
              <a:rPr lang="en-US" dirty="0">
                <a:latin typeface="Trebuchet MS" panose="020B0603020202020204" pitchFamily="34" charset="0"/>
              </a:rPr>
              <a:t>̌ </a:t>
            </a:r>
            <a:r>
              <a:rPr lang="en-US" dirty="0" err="1">
                <a:latin typeface="Trebuchet MS" panose="020B0603020202020204" pitchFamily="34" charset="0"/>
              </a:rPr>
              <a:t>prácou</a:t>
            </a:r>
            <a:r>
              <a:rPr lang="en-US" dirty="0">
                <a:latin typeface="Trebuchet MS" panose="020B0603020202020204" pitchFamily="34" charset="0"/>
              </a:rPr>
              <a:t> v </a:t>
            </a:r>
            <a:r>
              <a:rPr lang="en-US" dirty="0" err="1">
                <a:latin typeface="Trebuchet MS" panose="020B0603020202020204" pitchFamily="34" charset="0"/>
              </a:rPr>
              <a:t>prašnom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prostredi</a:t>
            </a:r>
            <a:r>
              <a:rPr lang="en-US" dirty="0">
                <a:latin typeface="Trebuchet MS" panose="020B0603020202020204" pitchFamily="34" charset="0"/>
              </a:rPr>
              <a:t>́ </a:t>
            </a:r>
            <a:r>
              <a:rPr lang="en-US" dirty="0" err="1">
                <a:latin typeface="Trebuchet MS" panose="020B0603020202020204" pitchFamily="34" charset="0"/>
              </a:rPr>
              <a:t>zamestnanca</a:t>
            </a:r>
            <a:r>
              <a:rPr lang="en-US" dirty="0">
                <a:latin typeface="Trebuchet MS" panose="020B0603020202020204" pitchFamily="34" charset="0"/>
              </a:rPr>
              <a:t> s </a:t>
            </a:r>
            <a:r>
              <a:rPr lang="en-US" dirty="0" err="1">
                <a:latin typeface="Trebuchet MS" panose="020B0603020202020204" pitchFamily="34" charset="0"/>
              </a:rPr>
              <a:t>astmou</a:t>
            </a:r>
            <a:r>
              <a:rPr lang="en-US" dirty="0">
                <a:latin typeface="Trebuchet MS" panose="020B0603020202020204" pitchFamily="34" charset="0"/>
              </a:rPr>
              <a:t>)</a:t>
            </a:r>
          </a:p>
          <a:p>
            <a:r>
              <a:rPr lang="en-US" dirty="0" err="1">
                <a:latin typeface="Trebuchet MS" panose="020B0603020202020204" pitchFamily="34" charset="0"/>
              </a:rPr>
              <a:t>stanovenie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spodnej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alebo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hornej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vekovej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hranice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na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výkon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niektorých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povolani</a:t>
            </a:r>
            <a:r>
              <a:rPr lang="en-US" dirty="0">
                <a:latin typeface="Trebuchet MS" panose="020B0603020202020204" pitchFamily="34" charset="0"/>
              </a:rPr>
              <a:t>́, u </a:t>
            </a:r>
            <a:r>
              <a:rPr lang="en-US" dirty="0" err="1">
                <a:latin typeface="Trebuchet MS" panose="020B0603020202020204" pitchFamily="34" charset="0"/>
              </a:rPr>
              <a:t>ktorých</a:t>
            </a:r>
            <a:r>
              <a:rPr lang="en-US" dirty="0">
                <a:latin typeface="Trebuchet MS" panose="020B0603020202020204" pitchFamily="34" charset="0"/>
              </a:rPr>
              <a:t> to </a:t>
            </a:r>
            <a:r>
              <a:rPr lang="en-US" dirty="0" err="1">
                <a:latin typeface="Trebuchet MS" panose="020B0603020202020204" pitchFamily="34" charset="0"/>
              </a:rPr>
              <a:t>stanovuje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osobitny</a:t>
            </a:r>
            <a:r>
              <a:rPr lang="en-US" dirty="0">
                <a:latin typeface="Trebuchet MS" panose="020B0603020202020204" pitchFamily="34" charset="0"/>
              </a:rPr>
              <a:t>́ </a:t>
            </a:r>
            <a:r>
              <a:rPr lang="en-US" dirty="0" err="1">
                <a:latin typeface="Trebuchet MS" panose="020B0603020202020204" pitchFamily="34" charset="0"/>
              </a:rPr>
              <a:t>predpis</a:t>
            </a:r>
            <a:r>
              <a:rPr lang="en-US" dirty="0">
                <a:latin typeface="Trebuchet MS" panose="020B0603020202020204" pitchFamily="34" charset="0"/>
              </a:rPr>
              <a:t> (</a:t>
            </a:r>
            <a:r>
              <a:rPr lang="en-US" dirty="0" err="1">
                <a:latin typeface="Trebuchet MS" panose="020B0603020202020204" pitchFamily="34" charset="0"/>
              </a:rPr>
              <a:t>napr</a:t>
            </a:r>
            <a:r>
              <a:rPr lang="en-US" dirty="0">
                <a:latin typeface="Trebuchet MS" panose="020B0603020202020204" pitchFamily="34" charset="0"/>
              </a:rPr>
              <a:t>. </a:t>
            </a:r>
            <a:r>
              <a:rPr lang="en-US" dirty="0" err="1">
                <a:latin typeface="Trebuchet MS" panose="020B0603020202020204" pitchFamily="34" charset="0"/>
              </a:rPr>
              <a:t>sudcovia</a:t>
            </a:r>
            <a:r>
              <a:rPr lang="en-US" dirty="0">
                <a:latin typeface="Trebuchet MS" panose="020B0603020202020204" pitchFamily="34" charset="0"/>
              </a:rPr>
              <a:t>, </a:t>
            </a:r>
            <a:r>
              <a:rPr lang="en-US" dirty="0" err="1">
                <a:latin typeface="Trebuchet MS" panose="020B0603020202020204" pitchFamily="34" charset="0"/>
              </a:rPr>
              <a:t>vojaci</a:t>
            </a:r>
            <a:r>
              <a:rPr lang="en-US" dirty="0">
                <a:latin typeface="Trebuchet MS" panose="020B0603020202020204" pitchFamily="34" charset="0"/>
              </a:rPr>
              <a:t>, </a:t>
            </a:r>
            <a:r>
              <a:rPr lang="en-US" dirty="0" err="1">
                <a:latin typeface="Trebuchet MS" panose="020B0603020202020204" pitchFamily="34" charset="0"/>
              </a:rPr>
              <a:t>príslušníci</a:t>
            </a:r>
            <a:r>
              <a:rPr lang="en-US" dirty="0">
                <a:latin typeface="Trebuchet MS" panose="020B0603020202020204" pitchFamily="34" charset="0"/>
              </a:rPr>
              <a:t> PZ)</a:t>
            </a:r>
          </a:p>
          <a:p>
            <a:r>
              <a:rPr lang="en-US" dirty="0" err="1">
                <a:latin typeface="Trebuchet MS" panose="020B0603020202020204" pitchFamily="34" charset="0"/>
              </a:rPr>
              <a:t>stanovenie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podmienky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určitého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vierovyznania</a:t>
            </a:r>
            <a:r>
              <a:rPr lang="en-US" dirty="0">
                <a:latin typeface="Trebuchet MS" panose="020B0603020202020204" pitchFamily="34" charset="0"/>
              </a:rPr>
              <a:t> pre </a:t>
            </a:r>
            <a:r>
              <a:rPr lang="en-US" dirty="0" err="1">
                <a:latin typeface="Trebuchet MS" panose="020B0603020202020204" pitchFamily="34" charset="0"/>
              </a:rPr>
              <a:t>povolanie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kňaza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či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učiteľa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náboženskej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výchovy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dočasne</a:t>
            </a:r>
            <a:r>
              <a:rPr lang="en-US" dirty="0">
                <a:latin typeface="Trebuchet MS" panose="020B0603020202020204" pitchFamily="34" charset="0"/>
              </a:rPr>
              <a:t>́ </a:t>
            </a:r>
            <a:r>
              <a:rPr lang="en-US" dirty="0" err="1">
                <a:latin typeface="Trebuchet MS" panose="020B0603020202020204" pitchFamily="34" charset="0"/>
              </a:rPr>
              <a:t>vyrovnávacie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opatrenia</a:t>
            </a:r>
            <a:r>
              <a:rPr lang="en-US" dirty="0">
                <a:latin typeface="Trebuchet MS" panose="020B0603020202020204" pitchFamily="34" charset="0"/>
              </a:rPr>
              <a:t>, </a:t>
            </a:r>
            <a:r>
              <a:rPr lang="en-US" dirty="0" err="1">
                <a:latin typeface="Trebuchet MS" panose="020B0603020202020204" pitchFamily="34" charset="0"/>
              </a:rPr>
              <a:t>ktorých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cieľom</a:t>
            </a:r>
            <a:r>
              <a:rPr lang="en-US" dirty="0">
                <a:latin typeface="Trebuchet MS" panose="020B0603020202020204" pitchFamily="34" charset="0"/>
              </a:rPr>
              <a:t> je </a:t>
            </a:r>
            <a:r>
              <a:rPr lang="en-US" dirty="0" err="1">
                <a:latin typeface="Trebuchet MS" panose="020B0603020202020204" pitchFamily="34" charset="0"/>
              </a:rPr>
              <a:t>zabezpečit</a:t>
            </a:r>
            <a:r>
              <a:rPr lang="en-US" dirty="0">
                <a:latin typeface="Trebuchet MS" panose="020B0603020202020204" pitchFamily="34" charset="0"/>
              </a:rPr>
              <a:t>̌ </a:t>
            </a:r>
            <a:r>
              <a:rPr lang="en-US" dirty="0" err="1">
                <a:latin typeface="Trebuchet MS" panose="020B0603020202020204" pitchFamily="34" charset="0"/>
              </a:rPr>
              <a:t>rovnost</a:t>
            </a:r>
            <a:r>
              <a:rPr lang="en-US" dirty="0">
                <a:latin typeface="Trebuchet MS" panose="020B0603020202020204" pitchFamily="34" charset="0"/>
              </a:rPr>
              <a:t>̌ </a:t>
            </a:r>
            <a:r>
              <a:rPr lang="en-US" dirty="0" err="1">
                <a:latin typeface="Trebuchet MS" panose="020B0603020202020204" pitchFamily="34" charset="0"/>
              </a:rPr>
              <a:t>príležitosti</a:t>
            </a:r>
            <a:r>
              <a:rPr lang="en-US" dirty="0">
                <a:latin typeface="Trebuchet MS" panose="020B0603020202020204" pitchFamily="34" charset="0"/>
              </a:rPr>
              <a:t>́ v </a:t>
            </a:r>
            <a:r>
              <a:rPr lang="en-US" dirty="0" err="1">
                <a:latin typeface="Trebuchet MS" panose="020B0603020202020204" pitchFamily="34" charset="0"/>
              </a:rPr>
              <a:t>praxi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2C8892F-51EF-0F94-EF6E-21FCEC3DAE51}"/>
              </a:ext>
            </a:extLst>
          </p:cNvPr>
          <p:cNvSpPr txBox="1"/>
          <p:nvPr/>
        </p:nvSpPr>
        <p:spPr>
          <a:xfrm>
            <a:off x="3156688" y="2001580"/>
            <a:ext cx="139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55B37B18-A440-9F62-0C4A-80345417D023}"/>
              </a:ext>
            </a:extLst>
          </p:cNvPr>
          <p:cNvSpPr txBox="1"/>
          <p:nvPr/>
        </p:nvSpPr>
        <p:spPr>
          <a:xfrm>
            <a:off x="8550952" y="1948064"/>
            <a:ext cx="190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❌</a:t>
            </a:r>
          </a:p>
        </p:txBody>
      </p:sp>
    </p:spTree>
    <p:extLst>
      <p:ext uri="{BB962C8B-B14F-4D97-AF65-F5344CB8AC3E}">
        <p14:creationId xmlns:p14="http://schemas.microsoft.com/office/powerpoint/2010/main" val="10345543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DAF9CF-396E-E918-877C-2A8E98A2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399" cy="1609344"/>
          </a:xfrm>
        </p:spPr>
        <p:txBody>
          <a:bodyPr>
            <a:normAutofit/>
          </a:bodyPr>
          <a:lstStyle/>
          <a:p>
            <a:r>
              <a:rPr lang="en-US" sz="4100" b="1" dirty="0" err="1">
                <a:latin typeface="Trebuchet MS" panose="020B0603020202020204" pitchFamily="34" charset="0"/>
              </a:rPr>
              <a:t>Ďakujem</a:t>
            </a:r>
            <a:r>
              <a:rPr lang="sk-SK" sz="4100" b="1" dirty="0">
                <a:latin typeface="Trebuchet MS" panose="020B0603020202020204" pitchFamily="34" charset="0"/>
              </a:rPr>
              <a:t>E</a:t>
            </a:r>
            <a:r>
              <a:rPr lang="en-US" sz="4100" b="1" dirty="0">
                <a:latin typeface="Trebuchet MS" panose="020B0603020202020204" pitchFamily="34" charset="0"/>
              </a:rPr>
              <a:t> za </a:t>
            </a:r>
            <a:r>
              <a:rPr lang="en-US" sz="410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pozornosť</a:t>
            </a:r>
            <a:endParaRPr lang="en-US" sz="4100" b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9D16D-0BB5-C14A-2C6C-B149737E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endParaRPr lang="sk-SK" b="0" i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pPr marL="0" indent="0" algn="ctr" fontAlgn="base">
              <a:buNone/>
            </a:pPr>
            <a:r>
              <a:rPr lang="sk-SK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Aktivita je súčasťou projektu prijímateľa OZ Pre lepšiu spoločnosť s názvom         „Bez-strachu.sk“ (ITMS kód projektu: 312081BVQ8) realizovaného v rámci výzvy Zefektívnenie súčasných a zavedenie nových nástrojov za účelom zvýšenia aktivity ľudí ohrozených chudobou a sociálnym vylúčením 2 (kód výzvy:                                        OP ĽZ DOP 2021/8.1.1/RO-02). Projekt sa realizuje vďaka podpore z fondu Európsky sociálny fond REACT-EU v rámci Operačného programu Ľudské zdroje.</a:t>
            </a:r>
          </a:p>
          <a:p>
            <a:pPr marL="0" indent="0" algn="ctr" fontAlgn="base">
              <a:buNone/>
            </a:pPr>
            <a:r>
              <a:rPr lang="sk-SK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Viac informácií na: </a:t>
            </a:r>
          </a:p>
          <a:p>
            <a:pPr marL="0" indent="0" algn="ctr" fontAlgn="base">
              <a:buNone/>
            </a:pPr>
            <a:r>
              <a:rPr lang="sk-SK" b="0" i="0" u="none" strike="noStrike" dirty="0">
                <a:solidFill>
                  <a:srgbClr val="0070C0"/>
                </a:solidFill>
                <a:effectLst/>
                <a:latin typeface="Trebuchet MS" panose="020B0603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www.ludskezdroje.gov.sk</a:t>
            </a:r>
            <a:r>
              <a:rPr lang="sk-SK" b="0" i="0" u="none" strike="noStrike" dirty="0">
                <a:solidFill>
                  <a:srgbClr val="0070C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  <a:sym typeface="Symbol" panose="05050102010706020507" pitchFamily="18" charset="2"/>
              </a:rPr>
              <a:t> </a:t>
            </a:r>
            <a:r>
              <a:rPr lang="sk-SK" b="0" i="0" u="none" strike="noStrike" dirty="0">
                <a:solidFill>
                  <a:srgbClr val="0070C0"/>
                </a:solidFill>
                <a:effectLst/>
                <a:latin typeface="Trebuchet MS" panose="020B0603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www.esf.gov.sk</a:t>
            </a:r>
            <a:r>
              <a:rPr lang="sk-SK" b="0" i="0" u="none" strike="noStrike" dirty="0">
                <a:solidFill>
                  <a:srgbClr val="0070C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  <a:sym typeface="Symbol" panose="05050102010706020507" pitchFamily="18" charset="2"/>
              </a:rPr>
              <a:t></a:t>
            </a:r>
            <a:r>
              <a:rPr lang="sk-SK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</a:t>
            </a:r>
            <a:r>
              <a:rPr lang="sk-SK" b="0" i="0" u="none" strike="noStrike" dirty="0">
                <a:solidFill>
                  <a:srgbClr val="0070C0"/>
                </a:solidFill>
                <a:effectLst/>
                <a:latin typeface="Trebuchet MS" panose="020B0603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www.employment.gov.sk</a:t>
            </a:r>
            <a:endParaRPr lang="sk-SK" b="0" i="0" dirty="0">
              <a:solidFill>
                <a:srgbClr val="0070C0"/>
              </a:solidFill>
              <a:effectLst/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780B080A-1642-0DC7-00DC-C179087B972A}"/>
              </a:ext>
            </a:extLst>
          </p:cNvPr>
          <p:cNvSpPr/>
          <p:nvPr/>
        </p:nvSpPr>
        <p:spPr>
          <a:xfrm rot="16200000">
            <a:off x="-3000327" y="3104638"/>
            <a:ext cx="6858000" cy="64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www.Bez-strachu.sk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8AB25A91-0BBC-5D0F-8ACE-C2B11DFA04A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89381" r="3765" b="2618"/>
          <a:stretch/>
        </p:blipFill>
        <p:spPr>
          <a:xfrm>
            <a:off x="984504" y="6154868"/>
            <a:ext cx="568003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38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2BA2E-8CAF-0275-2A84-EFF9D14C9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4100" b="1" dirty="0" err="1">
                <a:latin typeface="Trebuchet MS" panose="020B0603020202020204" pitchFamily="34" charset="0"/>
              </a:rPr>
              <a:t>Zákonník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  <a:r>
              <a:rPr lang="en-US" sz="4100" b="1" dirty="0" err="1">
                <a:latin typeface="Trebuchet MS" panose="020B0603020202020204" pitchFamily="34" charset="0"/>
              </a:rPr>
              <a:t>práce</a:t>
            </a:r>
            <a:endParaRPr lang="en-US" sz="4100" b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54378-6C8A-6349-5F54-E8BF87F03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>
                <a:latin typeface="Trebuchet MS" panose="020B0603020202020204" pitchFamily="34" charset="0"/>
              </a:rPr>
              <a:t>V </a:t>
            </a:r>
            <a:r>
              <a:rPr lang="en-US" sz="1900" dirty="0" err="1">
                <a:latin typeface="Trebuchet MS" panose="020B0603020202020204" pitchFamily="34" charset="0"/>
              </a:rPr>
              <a:t>pracovnoprávnych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vzťahoch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zakazuje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diskriminácia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zamestnancov</a:t>
            </a:r>
            <a:r>
              <a:rPr lang="en-US" sz="1900" dirty="0">
                <a:latin typeface="Trebuchet MS" panose="020B0603020202020204" pitchFamily="34" charset="0"/>
              </a:rPr>
              <a:t> z </a:t>
            </a:r>
            <a:r>
              <a:rPr lang="en-US" sz="1900" dirty="0" err="1">
                <a:latin typeface="Trebuchet MS" panose="020B0603020202020204" pitchFamily="34" charset="0"/>
              </a:rPr>
              <a:t>dôvodu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pohlavia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manželského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stavu</a:t>
            </a:r>
            <a:r>
              <a:rPr lang="en-US" sz="1900" dirty="0">
                <a:latin typeface="Trebuchet MS" panose="020B0603020202020204" pitchFamily="34" charset="0"/>
              </a:rPr>
              <a:t> a </a:t>
            </a:r>
            <a:r>
              <a:rPr lang="en-US" sz="1900" dirty="0" err="1">
                <a:latin typeface="Trebuchet MS" panose="020B0603020202020204" pitchFamily="34" charset="0"/>
              </a:rPr>
              <a:t>rodinného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stavu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sexuálnej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orientácie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rasy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farby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pleti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jazyka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veku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nepriaznivého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zdravotného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stavu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zdravotného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postihnutia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genetických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vlastností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viery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náboženstva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politického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iného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zmýšľania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odborovej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činnosti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národného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sociálneho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pôvodu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príslušnosti</a:t>
            </a:r>
            <a:r>
              <a:rPr lang="en-US" sz="1900" dirty="0">
                <a:latin typeface="Trebuchet MS" panose="020B0603020202020204" pitchFamily="34" charset="0"/>
              </a:rPr>
              <a:t> k </a:t>
            </a:r>
            <a:r>
              <a:rPr lang="en-US" sz="1900" dirty="0" err="1">
                <a:latin typeface="Trebuchet MS" panose="020B0603020202020204" pitchFamily="34" charset="0"/>
              </a:rPr>
              <a:t>národnosti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etnickej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skupine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majetku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rodu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iného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postavenia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z </a:t>
            </a:r>
            <a:r>
              <a:rPr lang="en-US" sz="1900" dirty="0" err="1">
                <a:latin typeface="Trebuchet MS" panose="020B0603020202020204" pitchFamily="34" charset="0"/>
              </a:rPr>
              <a:t>dôvodu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oznámenia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kriminality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inej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protispoločenskej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činnosti</a:t>
            </a:r>
            <a:r>
              <a:rPr lang="en-US" sz="19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4C3DB233-B9F2-3284-E69B-1AC7D89AB575}"/>
              </a:ext>
            </a:extLst>
          </p:cNvPr>
          <p:cNvSpPr/>
          <p:nvPr/>
        </p:nvSpPr>
        <p:spPr>
          <a:xfrm rot="16200000">
            <a:off x="-3000327" y="3104638"/>
            <a:ext cx="6858000" cy="64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www.Bez-strachu.sk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922CE5BF-B693-9E91-304B-8EBDBE3A57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89381" r="3765" b="2618"/>
          <a:stretch/>
        </p:blipFill>
        <p:spPr>
          <a:xfrm>
            <a:off x="984504" y="6154868"/>
            <a:ext cx="568003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7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A0C44-6A1C-978B-9BCA-278E6E760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4100" b="1" dirty="0">
                <a:latin typeface="Trebuchet MS" panose="020B0603020202020204" pitchFamily="34" charset="0"/>
              </a:rPr>
              <a:t>ZÁKONNÍK PRÁCE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CFFEE-A93D-AD46-C97C-39E8BFC09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>
                <a:latin typeface="Trebuchet MS" panose="020B0603020202020204" pitchFamily="34" charset="0"/>
              </a:rPr>
              <a:t>Na </a:t>
            </a:r>
            <a:r>
              <a:rPr lang="en-US" sz="1900" dirty="0" err="1">
                <a:latin typeface="Trebuchet MS" panose="020B0603020202020204" pitchFamily="34" charset="0"/>
              </a:rPr>
              <a:t>Slovensku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Zákonník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práce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explicitne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zakazuje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diskrimináciu</a:t>
            </a:r>
            <a:r>
              <a:rPr lang="en-US" sz="1900" b="1" dirty="0">
                <a:latin typeface="Trebuchet MS" panose="020B0603020202020204" pitchFamily="34" charset="0"/>
              </a:rPr>
              <a:t> v </a:t>
            </a:r>
            <a:r>
              <a:rPr lang="en-US" sz="1900" b="1" dirty="0" err="1">
                <a:latin typeface="Trebuchet MS" panose="020B0603020202020204" pitchFamily="34" charset="0"/>
              </a:rPr>
              <a:t>zamestnaní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dirty="0">
                <a:latin typeface="Trebuchet MS" panose="020B0603020202020204" pitchFamily="34" charset="0"/>
              </a:rPr>
              <a:t>z </a:t>
            </a:r>
            <a:r>
              <a:rPr lang="en-US" sz="1900" dirty="0" err="1">
                <a:latin typeface="Trebuchet MS" panose="020B0603020202020204" pitchFamily="34" charset="0"/>
              </a:rPr>
              <a:t>dôvodu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pohlavia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náboženského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vyznania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viery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rasy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príslušnosti</a:t>
            </a:r>
            <a:r>
              <a:rPr lang="en-US" sz="1900" dirty="0">
                <a:latin typeface="Trebuchet MS" panose="020B0603020202020204" pitchFamily="34" charset="0"/>
              </a:rPr>
              <a:t> k </a:t>
            </a:r>
            <a:r>
              <a:rPr lang="en-US" sz="1900" dirty="0" err="1">
                <a:latin typeface="Trebuchet MS" panose="020B0603020202020204" pitchFamily="34" charset="0"/>
              </a:rPr>
              <a:t>národnostnej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menšine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etnickej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skupine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farby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pleti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genetických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vlastností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zdravotného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postihnutia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veku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sexuálnej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orientácie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manželského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rodinného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stavu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jazyka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politického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iného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zmýšľania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národného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sociálneho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pôvodu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majetku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rodu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iného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postavenia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z </a:t>
            </a:r>
            <a:r>
              <a:rPr lang="en-US" sz="1900" dirty="0" err="1">
                <a:latin typeface="Trebuchet MS" panose="020B0603020202020204" pitchFamily="34" charset="0"/>
              </a:rPr>
              <a:t>dôvodu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oznámenia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kriminality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inej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protispoločenskej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činnosti</a:t>
            </a:r>
            <a:r>
              <a:rPr lang="en-US" sz="1900" dirty="0">
                <a:latin typeface="Trebuchet MS" panose="020B0603020202020204" pitchFamily="34" charset="0"/>
              </a:rPr>
              <a:t>.</a:t>
            </a:r>
            <a:endParaRPr lang="sk-SK" sz="19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19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sz="1900" b="1" dirty="0" err="1">
                <a:latin typeface="Trebuchet MS" panose="020B0603020202020204" pitchFamily="34" charset="0"/>
              </a:rPr>
              <a:t>Antidiskriminačný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zákon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zakazuje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akúkoľvek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diskrimináciu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na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základe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všetkých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zákonom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chránených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dôvodov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dirty="0">
                <a:latin typeface="Trebuchet MS" panose="020B0603020202020204" pitchFamily="34" charset="0"/>
              </a:rPr>
              <a:t>v </a:t>
            </a:r>
            <a:r>
              <a:rPr lang="en-US" sz="1900" dirty="0" err="1">
                <a:latin typeface="Trebuchet MS" panose="020B0603020202020204" pitchFamily="34" charset="0"/>
              </a:rPr>
              <a:t>pracovnoprávnych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vzťahoch</a:t>
            </a:r>
            <a:r>
              <a:rPr lang="en-US" sz="1900" dirty="0">
                <a:latin typeface="Trebuchet MS" panose="020B0603020202020204" pitchFamily="34" charset="0"/>
              </a:rPr>
              <a:t> a </a:t>
            </a:r>
            <a:r>
              <a:rPr lang="en-US" sz="1900" dirty="0" err="1">
                <a:latin typeface="Trebuchet MS" panose="020B0603020202020204" pitchFamily="34" charset="0"/>
              </a:rPr>
              <a:t>obdobných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právnych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vzťahoch</a:t>
            </a:r>
            <a:r>
              <a:rPr lang="en-US" sz="1900" dirty="0">
                <a:latin typeface="Trebuchet MS" panose="020B0603020202020204" pitchFamily="34" charset="0"/>
              </a:rPr>
              <a:t> a v </a:t>
            </a:r>
            <a:r>
              <a:rPr lang="en-US" sz="1900" dirty="0" err="1">
                <a:latin typeface="Trebuchet MS" panose="020B0603020202020204" pitchFamily="34" charset="0"/>
              </a:rPr>
              <a:t>právnych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vzťahoch</a:t>
            </a:r>
            <a:r>
              <a:rPr lang="en-US" sz="1900" dirty="0">
                <a:latin typeface="Trebuchet MS" panose="020B0603020202020204" pitchFamily="34" charset="0"/>
              </a:rPr>
              <a:t> s </a:t>
            </a:r>
            <a:r>
              <a:rPr lang="en-US" sz="1900" dirty="0" err="1">
                <a:latin typeface="Trebuchet MS" panose="020B0603020202020204" pitchFamily="34" charset="0"/>
              </a:rPr>
              <a:t>nimi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súvisiacich</a:t>
            </a:r>
            <a:r>
              <a:rPr lang="en-US" sz="1900" dirty="0"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09F6B3F9-924F-C4FE-4187-3E68F396B038}"/>
              </a:ext>
            </a:extLst>
          </p:cNvPr>
          <p:cNvSpPr/>
          <p:nvPr/>
        </p:nvSpPr>
        <p:spPr>
          <a:xfrm rot="16200000">
            <a:off x="-3000327" y="3104638"/>
            <a:ext cx="6858000" cy="64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www.Bez-strachu.sk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B1C2D72A-C52F-46DE-FCE3-A154233373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89381" r="3765" b="2618"/>
          <a:stretch/>
        </p:blipFill>
        <p:spPr>
          <a:xfrm>
            <a:off x="984504" y="6154868"/>
            <a:ext cx="568003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3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59D8741-EAD6-41B1-A882-70D70FC3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1035" y="1679569"/>
            <a:ext cx="3498864" cy="3498858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444F36-3103-4D11-A25F-C054D460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134" y="1864667"/>
            <a:ext cx="3128666" cy="312866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648A9-DB06-4027-693F-39EBC12E6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2600" b="1" dirty="0" err="1">
                <a:solidFill>
                  <a:srgbClr val="FFFFFF"/>
                </a:solidFill>
                <a:latin typeface="Trebuchet MS" panose="020B0603020202020204" pitchFamily="34" charset="0"/>
              </a:rPr>
              <a:t>Typy</a:t>
            </a:r>
            <a:r>
              <a:rPr lang="en-US" sz="2600" b="1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Trebuchet MS" panose="020B0603020202020204" pitchFamily="34" charset="0"/>
              </a:rPr>
              <a:t>diskriminácie</a:t>
            </a:r>
            <a:r>
              <a:rPr lang="en-US" sz="2600" b="1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Trebuchet MS" panose="020B0603020202020204" pitchFamily="34" charset="0"/>
              </a:rPr>
              <a:t>na</a:t>
            </a:r>
            <a:r>
              <a:rPr lang="en-US" sz="2600" b="1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Trebuchet MS" panose="020B0603020202020204" pitchFamily="34" charset="0"/>
              </a:rPr>
              <a:t>pracovisku</a:t>
            </a:r>
            <a:endParaRPr lang="en-US" sz="2600" b="1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A8CCC1-B21C-BB0C-B1B3-B43327B516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264728"/>
              </p:ext>
            </p:extLst>
          </p:nvPr>
        </p:nvGraphicFramePr>
        <p:xfrm>
          <a:off x="6081713" y="725488"/>
          <a:ext cx="5141912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Obdĺžnik 3">
            <a:extLst>
              <a:ext uri="{FF2B5EF4-FFF2-40B4-BE49-F238E27FC236}">
                <a16:creationId xmlns:a16="http://schemas.microsoft.com/office/drawing/2014/main" id="{242A2B0B-1C77-77B7-B53E-866C46DF07F9}"/>
              </a:ext>
            </a:extLst>
          </p:cNvPr>
          <p:cNvSpPr/>
          <p:nvPr/>
        </p:nvSpPr>
        <p:spPr>
          <a:xfrm rot="16200000">
            <a:off x="-3000327" y="3104638"/>
            <a:ext cx="6858000" cy="64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www.Bez-strachu.sk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5408D108-B770-BE2A-F45A-110F81BB2F1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89381" r="3765" b="2618"/>
          <a:stretch/>
        </p:blipFill>
        <p:spPr>
          <a:xfrm>
            <a:off x="984504" y="6154868"/>
            <a:ext cx="5680037" cy="548640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6071E908-26BC-ADD0-9FBC-6B6F419277D2}"/>
              </a:ext>
            </a:extLst>
          </p:cNvPr>
          <p:cNvSpPr txBox="1"/>
          <p:nvPr/>
        </p:nvSpPr>
        <p:spPr>
          <a:xfrm>
            <a:off x="984504" y="378120"/>
            <a:ext cx="1067140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Trebuchet MS" panose="020B0603020202020204" pitchFamily="34" charset="0"/>
              </a:rPr>
              <a:t>Zásada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rovnakého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latin typeface="Trebuchet MS" panose="020B0603020202020204" pitchFamily="34" charset="0"/>
              </a:rPr>
              <a:t>zaobchádzania</a:t>
            </a:r>
            <a:r>
              <a:rPr lang="en-US" sz="1900" b="1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uplatňuje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len</a:t>
            </a:r>
            <a:r>
              <a:rPr lang="en-US" sz="1900" dirty="0">
                <a:latin typeface="Trebuchet MS" panose="020B0603020202020204" pitchFamily="34" charset="0"/>
              </a:rPr>
              <a:t> v </a:t>
            </a:r>
            <a:r>
              <a:rPr lang="en-US" sz="1900" dirty="0" err="1">
                <a:latin typeface="Trebuchet MS" panose="020B0603020202020204" pitchFamily="34" charset="0"/>
              </a:rPr>
              <a:t>spojení</a:t>
            </a:r>
            <a:r>
              <a:rPr lang="en-US" sz="1900" dirty="0">
                <a:latin typeface="Trebuchet MS" panose="020B0603020202020204" pitchFamily="34" charset="0"/>
              </a:rPr>
              <a:t> s </a:t>
            </a:r>
            <a:r>
              <a:rPr lang="en-US" sz="1900" dirty="0" err="1">
                <a:latin typeface="Trebuchet MS" panose="020B0603020202020204" pitchFamily="34" charset="0"/>
              </a:rPr>
              <a:t>právami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osôb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ustanovenými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osobitnými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zákonmi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najmä</a:t>
            </a:r>
            <a:r>
              <a:rPr lang="en-US" sz="1900" dirty="0">
                <a:latin typeface="Trebuchet MS" panose="020B0603020202020204" pitchFamily="34" charset="0"/>
              </a:rPr>
              <a:t> v </a:t>
            </a:r>
            <a:r>
              <a:rPr lang="sk-SK" sz="1900" dirty="0">
                <a:latin typeface="Trebuchet MS" panose="020B0603020202020204" pitchFamily="34" charset="0"/>
              </a:rPr>
              <a:t>nasledovných </a:t>
            </a:r>
            <a:r>
              <a:rPr lang="en-US" sz="1900" dirty="0" err="1">
                <a:latin typeface="Trebuchet MS" panose="020B0603020202020204" pitchFamily="34" charset="0"/>
              </a:rPr>
              <a:t>oblastiach</a:t>
            </a:r>
            <a:r>
              <a:rPr lang="en-US" sz="1900" dirty="0">
                <a:latin typeface="Trebuchet MS" panose="020B0603020202020204" pitchFamily="34" charset="0"/>
              </a:rPr>
              <a:t>:</a:t>
            </a:r>
            <a:endParaRPr lang="sk-SK" sz="1900" dirty="0"/>
          </a:p>
        </p:txBody>
      </p:sp>
    </p:spTree>
    <p:extLst>
      <p:ext uri="{BB962C8B-B14F-4D97-AF65-F5344CB8AC3E}">
        <p14:creationId xmlns:p14="http://schemas.microsoft.com/office/powerpoint/2010/main" val="1886565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99AF33-6EAF-7AE2-18E1-757D01C41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4100" b="1" dirty="0" err="1">
                <a:latin typeface="Trebuchet MS" panose="020B0603020202020204" pitchFamily="34" charset="0"/>
              </a:rPr>
              <a:t>Diskriminácia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  <a:r>
              <a:rPr lang="en-US" sz="4100" b="1" dirty="0" err="1">
                <a:latin typeface="Trebuchet MS" panose="020B0603020202020204" pitchFamily="34" charset="0"/>
              </a:rPr>
              <a:t>na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  <a:r>
              <a:rPr lang="en-US" sz="4100" b="1" dirty="0" err="1">
                <a:latin typeface="Trebuchet MS" panose="020B0603020202020204" pitchFamily="34" charset="0"/>
              </a:rPr>
              <a:t>Slovensku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B336D-E91C-CDAF-6F6D-A681B8BC3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10% </a:t>
            </a:r>
            <a:r>
              <a:rPr lang="en-US" dirty="0" err="1">
                <a:latin typeface="Trebuchet MS" panose="020B0603020202020204" pitchFamily="34" charset="0"/>
              </a:rPr>
              <a:t>zamestnancov</a:t>
            </a:r>
            <a:r>
              <a:rPr lang="en-US" dirty="0">
                <a:latin typeface="Trebuchet MS" panose="020B0603020202020204" pitchFamily="34" charset="0"/>
              </a:rPr>
              <a:t> (Profesia.sk, 2023):</a:t>
            </a:r>
            <a:endParaRPr lang="sk-SK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1000" dirty="0">
              <a:latin typeface="Trebuchet MS" panose="020B0603020202020204" pitchFamily="34" charset="0"/>
            </a:endParaRPr>
          </a:p>
          <a:p>
            <a:pPr lvl="1"/>
            <a:r>
              <a:rPr lang="sk-SK" sz="2000" dirty="0">
                <a:latin typeface="Trebuchet MS" panose="020B0603020202020204" pitchFamily="34" charset="0"/>
              </a:rPr>
              <a:t>v</a:t>
            </a:r>
            <a:r>
              <a:rPr lang="en-US" sz="2000" dirty="0">
                <a:latin typeface="Trebuchet MS" panose="020B0603020202020204" pitchFamily="34" charset="0"/>
              </a:rPr>
              <a:t>ek</a:t>
            </a:r>
            <a:r>
              <a:rPr lang="sk-SK" sz="2000" dirty="0">
                <a:latin typeface="Trebuchet MS" panose="020B0603020202020204" pitchFamily="34" charset="0"/>
              </a:rPr>
              <a:t>................................</a:t>
            </a:r>
            <a:r>
              <a:rPr lang="en-US" sz="2000" dirty="0">
                <a:latin typeface="Trebuchet MS" panose="020B0603020202020204" pitchFamily="34" charset="0"/>
              </a:rPr>
              <a:t> 30 %</a:t>
            </a:r>
          </a:p>
          <a:p>
            <a:pPr lvl="1"/>
            <a:r>
              <a:rPr lang="sk-SK" sz="2000" dirty="0">
                <a:latin typeface="Trebuchet MS" panose="020B0603020202020204" pitchFamily="34" charset="0"/>
              </a:rPr>
              <a:t>n</a:t>
            </a:r>
            <a:r>
              <a:rPr lang="en-US" sz="2000" dirty="0" err="1">
                <a:latin typeface="Trebuchet MS" panose="020B0603020202020204" pitchFamily="34" charset="0"/>
              </a:rPr>
              <a:t>ázor</a:t>
            </a:r>
            <a:r>
              <a:rPr lang="sk-SK" sz="2000" dirty="0">
                <a:latin typeface="Trebuchet MS" panose="020B0603020202020204" pitchFamily="34" charset="0"/>
              </a:rPr>
              <a:t>..............................</a:t>
            </a:r>
            <a:r>
              <a:rPr lang="en-US" sz="2000" dirty="0">
                <a:latin typeface="Trebuchet MS" panose="020B0603020202020204" pitchFamily="34" charset="0"/>
              </a:rPr>
              <a:t> 27 %</a:t>
            </a:r>
          </a:p>
          <a:p>
            <a:pPr lvl="1"/>
            <a:r>
              <a:rPr lang="sk-SK" sz="2000" dirty="0">
                <a:latin typeface="Trebuchet MS" panose="020B0603020202020204" pitchFamily="34" charset="0"/>
              </a:rPr>
              <a:t>p</a:t>
            </a:r>
            <a:r>
              <a:rPr lang="en-US" sz="2000" dirty="0" err="1">
                <a:latin typeface="Trebuchet MS" panose="020B0603020202020204" pitchFamily="34" charset="0"/>
              </a:rPr>
              <a:t>ohlavie</a:t>
            </a:r>
            <a:r>
              <a:rPr lang="sk-SK" sz="2000" dirty="0">
                <a:latin typeface="Trebuchet MS" panose="020B0603020202020204" pitchFamily="34" charset="0"/>
              </a:rPr>
              <a:t>..........................</a:t>
            </a:r>
            <a:r>
              <a:rPr lang="en-US" sz="2000" dirty="0">
                <a:latin typeface="Trebuchet MS" panose="020B0603020202020204" pitchFamily="34" charset="0"/>
              </a:rPr>
              <a:t> 21 %</a:t>
            </a:r>
          </a:p>
          <a:p>
            <a:pPr lvl="1"/>
            <a:r>
              <a:rPr lang="en-US" sz="2000" dirty="0" err="1">
                <a:latin typeface="Trebuchet MS" panose="020B0603020202020204" pitchFamily="34" charset="0"/>
              </a:rPr>
              <a:t>fyzick</a:t>
            </a:r>
            <a:r>
              <a:rPr lang="sk-SK" sz="2000" dirty="0">
                <a:latin typeface="Trebuchet MS" panose="020B0603020202020204" pitchFamily="34" charset="0"/>
              </a:rPr>
              <a:t>ý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vzhľad</a:t>
            </a:r>
            <a:r>
              <a:rPr lang="sk-SK" sz="2000" dirty="0">
                <a:latin typeface="Trebuchet MS" panose="020B0603020202020204" pitchFamily="34" charset="0"/>
              </a:rPr>
              <a:t>...................</a:t>
            </a:r>
            <a:r>
              <a:rPr lang="en-US" sz="2000" dirty="0">
                <a:latin typeface="Trebuchet MS" panose="020B0603020202020204" pitchFamily="34" charset="0"/>
              </a:rPr>
              <a:t> 17 %</a:t>
            </a:r>
          </a:p>
          <a:p>
            <a:pPr lvl="1"/>
            <a:r>
              <a:rPr lang="en-US" sz="2000" dirty="0" err="1">
                <a:latin typeface="Trebuchet MS" panose="020B0603020202020204" pitchFamily="34" charset="0"/>
              </a:rPr>
              <a:t>starostlivosť</a:t>
            </a:r>
            <a:r>
              <a:rPr lang="en-US" sz="2000" dirty="0">
                <a:latin typeface="Trebuchet MS" panose="020B0603020202020204" pitchFamily="34" charset="0"/>
              </a:rPr>
              <a:t> o </a:t>
            </a:r>
            <a:r>
              <a:rPr lang="en-US" sz="2000" dirty="0" err="1">
                <a:latin typeface="Trebuchet MS" panose="020B0603020202020204" pitchFamily="34" charset="0"/>
              </a:rPr>
              <a:t>dieťa</a:t>
            </a:r>
            <a:r>
              <a:rPr lang="sk-SK" sz="2000" dirty="0">
                <a:latin typeface="Trebuchet MS" panose="020B0603020202020204" pitchFamily="34" charset="0"/>
              </a:rPr>
              <a:t>............</a:t>
            </a:r>
            <a:r>
              <a:rPr lang="en-US" sz="2000" dirty="0">
                <a:latin typeface="Trebuchet MS" panose="020B0603020202020204" pitchFamily="34" charset="0"/>
              </a:rPr>
              <a:t> 12 %</a:t>
            </a:r>
          </a:p>
          <a:p>
            <a:pPr lvl="1"/>
            <a:r>
              <a:rPr lang="en-US" sz="2000" dirty="0" err="1">
                <a:latin typeface="Trebuchet MS" panose="020B0603020202020204" pitchFamily="34" charset="0"/>
              </a:rPr>
              <a:t>sociálny</a:t>
            </a:r>
            <a:r>
              <a:rPr lang="en-US" sz="2000" dirty="0">
                <a:latin typeface="Trebuchet MS" panose="020B0603020202020204" pitchFamily="34" charset="0"/>
              </a:rPr>
              <a:t> status</a:t>
            </a:r>
            <a:r>
              <a:rPr lang="sk-SK" sz="2000" dirty="0">
                <a:latin typeface="Trebuchet MS" panose="020B0603020202020204" pitchFamily="34" charset="0"/>
              </a:rPr>
              <a:t>...................</a:t>
            </a:r>
            <a:r>
              <a:rPr lang="en-US" sz="2000" dirty="0">
                <a:latin typeface="Trebuchet MS" panose="020B0603020202020204" pitchFamily="34" charset="0"/>
              </a:rPr>
              <a:t> 10 %</a:t>
            </a:r>
          </a:p>
          <a:p>
            <a:pPr lvl="1"/>
            <a:r>
              <a:rPr lang="en-US" sz="2000" dirty="0" err="1">
                <a:latin typeface="Trebuchet MS" panose="020B0603020202020204" pitchFamily="34" charset="0"/>
              </a:rPr>
              <a:t>zdravotné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znevýhodnenie</a:t>
            </a:r>
            <a:r>
              <a:rPr lang="sk-SK" sz="2000" dirty="0">
                <a:latin typeface="Trebuchet MS" panose="020B0603020202020204" pitchFamily="34" charset="0"/>
              </a:rPr>
              <a:t>......</a:t>
            </a:r>
            <a:r>
              <a:rPr lang="en-US" sz="2000" dirty="0">
                <a:latin typeface="Trebuchet MS" panose="020B0603020202020204" pitchFamily="34" charset="0"/>
              </a:rPr>
              <a:t> 6 %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34DE46E1-F82F-D831-D3E6-52B3E58A5B9B}"/>
              </a:ext>
            </a:extLst>
          </p:cNvPr>
          <p:cNvSpPr/>
          <p:nvPr/>
        </p:nvSpPr>
        <p:spPr>
          <a:xfrm rot="16200000">
            <a:off x="-3000327" y="3104638"/>
            <a:ext cx="6858000" cy="64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www.Bez-strachu.sk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7D203FFC-75C3-EC42-DE77-F885EFF1BA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89381" r="3765" b="2618"/>
          <a:stretch/>
        </p:blipFill>
        <p:spPr>
          <a:xfrm>
            <a:off x="984504" y="6154868"/>
            <a:ext cx="568003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7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1091F-C780-8293-A343-950D9B4F5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4100" b="1" dirty="0" err="1">
                <a:latin typeface="Trebuchet MS" panose="020B0603020202020204" pitchFamily="34" charset="0"/>
              </a:rPr>
              <a:t>Rasová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  <a:r>
              <a:rPr lang="en-US" sz="4100" b="1" dirty="0" err="1">
                <a:latin typeface="Trebuchet MS" panose="020B0603020202020204" pitchFamily="34" charset="0"/>
              </a:rPr>
              <a:t>diskriminácia</a:t>
            </a:r>
            <a:endParaRPr lang="en-US" sz="4100" b="1" dirty="0">
              <a:latin typeface="Trebuchet MS" panose="020B0603020202020204" pitchFamily="34" charset="0"/>
            </a:endParaRPr>
          </a:p>
        </p:txBody>
      </p:sp>
      <p:pic>
        <p:nvPicPr>
          <p:cNvPr id="5" name="Picture 4" descr="A hand pointing at a group of men&#10;&#10;Description automatically generated">
            <a:extLst>
              <a:ext uri="{FF2B5EF4-FFF2-40B4-BE49-F238E27FC236}">
                <a16:creationId xmlns:a16="http://schemas.microsoft.com/office/drawing/2014/main" id="{0EAF214A-FAA5-C9AE-FFC4-14F46C14B6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6" r="4" b="4"/>
          <a:stretch/>
        </p:blipFill>
        <p:spPr>
          <a:xfrm>
            <a:off x="984504" y="2469637"/>
            <a:ext cx="3339156" cy="256378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91E1D-1004-E740-1586-3B96185C0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4425" y="2093977"/>
            <a:ext cx="6663823" cy="344621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1900" dirty="0" err="1">
                <a:latin typeface="Trebuchet MS" panose="020B0603020202020204" pitchFamily="34" charset="0"/>
              </a:rPr>
              <a:t>Nečestné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zaobchádzanie</a:t>
            </a:r>
            <a:r>
              <a:rPr lang="en-US" sz="1900" dirty="0">
                <a:latin typeface="Trebuchet MS" panose="020B0603020202020204" pitchFamily="34" charset="0"/>
              </a:rPr>
              <a:t> so </a:t>
            </a:r>
            <a:r>
              <a:rPr lang="en-US" sz="1900" dirty="0" err="1">
                <a:latin typeface="Trebuchet MS" panose="020B0603020202020204" pitchFamily="34" charset="0"/>
              </a:rPr>
              <a:t>zamestnancom</a:t>
            </a:r>
            <a:r>
              <a:rPr lang="en-US" sz="1900" dirty="0">
                <a:latin typeface="Trebuchet MS" panose="020B0603020202020204" pitchFamily="34" charset="0"/>
              </a:rPr>
              <a:t> z </a:t>
            </a:r>
            <a:r>
              <a:rPr lang="en-US" sz="1900" dirty="0" err="1">
                <a:latin typeface="Trebuchet MS" panose="020B0603020202020204" pitchFamily="34" charset="0"/>
              </a:rPr>
              <a:t>dôvodu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jeho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rasy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akýchkoľvek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súvisiacich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vlastností</a:t>
            </a:r>
            <a:r>
              <a:rPr lang="en-US" sz="1900" dirty="0">
                <a:latin typeface="Trebuchet MS" panose="020B0603020202020204" pitchFamily="34" charset="0"/>
              </a:rPr>
              <a:t> je </a:t>
            </a:r>
            <a:r>
              <a:rPr lang="en-US" sz="1900" dirty="0" err="1">
                <a:latin typeface="Trebuchet MS" panose="020B0603020202020204" pitchFamily="34" charset="0"/>
              </a:rPr>
              <a:t>nezákonné</a:t>
            </a:r>
            <a:r>
              <a:rPr lang="en-US" sz="1900" dirty="0">
                <a:latin typeface="Trebuchet MS" panose="020B0603020202020204" pitchFamily="34" charset="0"/>
              </a:rPr>
              <a:t>. </a:t>
            </a:r>
            <a:r>
              <a:rPr lang="en-US" sz="1900" dirty="0" err="1">
                <a:latin typeface="Trebuchet MS" panose="020B0603020202020204" pitchFamily="34" charset="0"/>
              </a:rPr>
              <a:t>Zaobchádzanie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nespravodlivo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základe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farby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pleti</a:t>
            </a:r>
            <a:r>
              <a:rPr lang="en-US" sz="1900" dirty="0">
                <a:latin typeface="Trebuchet MS" panose="020B0603020202020204" pitchFamily="34" charset="0"/>
              </a:rPr>
              <a:t> je </a:t>
            </a:r>
            <a:r>
              <a:rPr lang="en-US" sz="1900" dirty="0" err="1">
                <a:latin typeface="Trebuchet MS" panose="020B0603020202020204" pitchFamily="34" charset="0"/>
              </a:rPr>
              <a:t>rovnako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nezákonné</a:t>
            </a:r>
            <a:r>
              <a:rPr lang="en-US" sz="1900" dirty="0">
                <a:latin typeface="Trebuchet MS" panose="020B0603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900" dirty="0" err="1">
                <a:latin typeface="Trebuchet MS" panose="020B0603020202020204" pitchFamily="34" charset="0"/>
              </a:rPr>
              <a:t>Zákony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Slovenskej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republiky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odlišne</a:t>
            </a:r>
            <a:r>
              <a:rPr lang="en-US" sz="1900" dirty="0">
                <a:latin typeface="Trebuchet MS" panose="020B0603020202020204" pitchFamily="34" charset="0"/>
              </a:rPr>
              <a:t> od </a:t>
            </a:r>
            <a:r>
              <a:rPr lang="en-US" sz="1900" dirty="0" err="1">
                <a:latin typeface="Trebuchet MS" panose="020B0603020202020204" pitchFamily="34" charset="0"/>
              </a:rPr>
              <a:t>Smerníc</a:t>
            </a:r>
            <a:r>
              <a:rPr lang="en-US" sz="1900" dirty="0">
                <a:latin typeface="Trebuchet MS" panose="020B0603020202020204" pitchFamily="34" charset="0"/>
              </a:rPr>
              <a:t> EÚ, </a:t>
            </a:r>
            <a:r>
              <a:rPr lang="en-US" sz="1900" dirty="0" err="1">
                <a:latin typeface="Trebuchet MS" panose="020B0603020202020204" pitchFamily="34" charset="0"/>
              </a:rPr>
              <a:t>rozlišujú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medzi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diskrimináciou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základe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rasy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etnického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pôvodu</a:t>
            </a:r>
            <a:r>
              <a:rPr lang="en-US" sz="1900" dirty="0">
                <a:latin typeface="Trebuchet MS" panose="020B0603020202020204" pitchFamily="34" charset="0"/>
              </a:rPr>
              <a:t> a </a:t>
            </a:r>
            <a:r>
              <a:rPr lang="en-US" sz="1900" dirty="0" err="1">
                <a:latin typeface="Trebuchet MS" panose="020B0603020202020204" pitchFamily="34" charset="0"/>
              </a:rPr>
              <a:t>diskrimináciou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základe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príslušnosti</a:t>
            </a:r>
            <a:r>
              <a:rPr lang="en-US" sz="1900" dirty="0">
                <a:latin typeface="Trebuchet MS" panose="020B0603020202020204" pitchFamily="34" charset="0"/>
              </a:rPr>
              <a:t> k </a:t>
            </a:r>
            <a:r>
              <a:rPr lang="en-US" sz="1900" dirty="0" err="1">
                <a:latin typeface="Trebuchet MS" panose="020B0603020202020204" pitchFamily="34" charset="0"/>
              </a:rPr>
              <a:t>národnostnej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menšine</a:t>
            </a:r>
            <a:r>
              <a:rPr lang="en-US" sz="1900" dirty="0">
                <a:latin typeface="Trebuchet MS" panose="020B0603020202020204" pitchFamily="34" charset="0"/>
              </a:rPr>
              <a:t> (</a:t>
            </a:r>
            <a:r>
              <a:rPr lang="en-US" sz="1900" dirty="0" err="1">
                <a:latin typeface="Trebuchet MS" panose="020B0603020202020204" pitchFamily="34" charset="0"/>
              </a:rPr>
              <a:t>národnosti</a:t>
            </a:r>
            <a:r>
              <a:rPr lang="en-US" sz="1900" dirty="0">
                <a:latin typeface="Trebuchet MS" panose="020B0603020202020204" pitchFamily="34" charset="0"/>
              </a:rPr>
              <a:t>) a </a:t>
            </a:r>
            <a:r>
              <a:rPr lang="en-US" sz="1900" dirty="0" err="1">
                <a:latin typeface="Trebuchet MS" panose="020B0603020202020204" pitchFamily="34" charset="0"/>
              </a:rPr>
              <a:t>národu</a:t>
            </a:r>
            <a:r>
              <a:rPr lang="en-US" sz="1900" dirty="0">
                <a:latin typeface="Trebuchet MS" panose="020B0603020202020204" pitchFamily="34" charset="0"/>
              </a:rPr>
              <a:t> (</a:t>
            </a:r>
            <a:r>
              <a:rPr lang="en-US" sz="1900" dirty="0" err="1">
                <a:latin typeface="Trebuchet MS" panose="020B0603020202020204" pitchFamily="34" charset="0"/>
              </a:rPr>
              <a:t>ako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etnicko-kultúrnemu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spoločenstvu</a:t>
            </a:r>
            <a:r>
              <a:rPr lang="en-US" sz="1900" dirty="0">
                <a:latin typeface="Trebuchet MS" panose="020B0603020202020204" pitchFamily="34" charset="0"/>
              </a:rPr>
              <a:t>. </a:t>
            </a:r>
            <a:r>
              <a:rPr lang="en-US" sz="1900" dirty="0" err="1">
                <a:latin typeface="Trebuchet MS" panose="020B0603020202020204" pitchFamily="34" charset="0"/>
              </a:rPr>
              <a:t>Právny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poriadok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neobsahuje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definíciu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rasy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etnicity</a:t>
            </a:r>
            <a:r>
              <a:rPr lang="en-US" sz="1900" dirty="0"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9B17D7FA-264E-9F54-638A-0FAA8CBED8EB}"/>
              </a:ext>
            </a:extLst>
          </p:cNvPr>
          <p:cNvSpPr/>
          <p:nvPr/>
        </p:nvSpPr>
        <p:spPr>
          <a:xfrm rot="16200000">
            <a:off x="-3000327" y="3104638"/>
            <a:ext cx="6858000" cy="64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www.Bez-strachu.sk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096A29B-77EF-0C8A-A21F-FD15FDDADD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89381" r="3765" b="2618"/>
          <a:stretch/>
        </p:blipFill>
        <p:spPr>
          <a:xfrm>
            <a:off x="984504" y="6154868"/>
            <a:ext cx="568003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29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FB2C0B-2A89-0EB4-17D3-9641B0184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4100" b="1" dirty="0" err="1">
                <a:latin typeface="Trebuchet MS" panose="020B0603020202020204" pitchFamily="34" charset="0"/>
              </a:rPr>
              <a:t>Náboženská</a:t>
            </a:r>
            <a:r>
              <a:rPr lang="en-US" sz="4100" b="1" dirty="0">
                <a:latin typeface="Trebuchet MS" panose="020B0603020202020204" pitchFamily="34" charset="0"/>
              </a:rPr>
              <a:t> </a:t>
            </a:r>
            <a:r>
              <a:rPr lang="en-US" sz="4100" b="1" dirty="0" err="1">
                <a:latin typeface="Trebuchet MS" panose="020B0603020202020204" pitchFamily="34" charset="0"/>
              </a:rPr>
              <a:t>diskriminácia</a:t>
            </a:r>
            <a:endParaRPr lang="en-US" sz="4100" b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80833-5039-94B9-47EE-7A07B7C42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6696" y="2144805"/>
            <a:ext cx="6631552" cy="300272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1900" dirty="0" err="1">
                <a:latin typeface="Trebuchet MS" panose="020B0603020202020204" pitchFamily="34" charset="0"/>
              </a:rPr>
              <a:t>Zamestnávateľ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nesmie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zaobchádzať</a:t>
            </a:r>
            <a:r>
              <a:rPr lang="en-US" sz="1900" dirty="0">
                <a:latin typeface="Trebuchet MS" panose="020B0603020202020204" pitchFamily="34" charset="0"/>
              </a:rPr>
              <a:t> so </a:t>
            </a:r>
            <a:r>
              <a:rPr lang="en-US" sz="1900" dirty="0" err="1">
                <a:latin typeface="Trebuchet MS" panose="020B0603020202020204" pitchFamily="34" charset="0"/>
              </a:rPr>
              <a:t>zamestnancom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nespravodlivo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nepriaznivo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základe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jeho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náboženského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presvedčenia</a:t>
            </a:r>
            <a:r>
              <a:rPr lang="en-US" sz="1900" dirty="0">
                <a:latin typeface="Trebuchet MS" panose="020B0603020202020204" pitchFamily="34" charset="0"/>
              </a:rPr>
              <a:t> a </a:t>
            </a:r>
            <a:r>
              <a:rPr lang="en-US" sz="1900" dirty="0" err="1">
                <a:latin typeface="Trebuchet MS" panose="020B0603020202020204" pitchFamily="34" charset="0"/>
              </a:rPr>
              <a:t>praktík</a:t>
            </a:r>
            <a:r>
              <a:rPr lang="en-US" sz="1900" dirty="0">
                <a:latin typeface="Trebuchet MS" panose="020B0603020202020204" pitchFamily="34" charset="0"/>
              </a:rPr>
              <a:t>. </a:t>
            </a:r>
            <a:r>
              <a:rPr lang="en-US" sz="1900" dirty="0" err="1">
                <a:latin typeface="Trebuchet MS" panose="020B0603020202020204" pitchFamily="34" charset="0"/>
              </a:rPr>
              <a:t>Firmy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organizácie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úrady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atď</a:t>
            </a:r>
            <a:r>
              <a:rPr lang="en-US" sz="1900" dirty="0">
                <a:latin typeface="Trebuchet MS" panose="020B0603020202020204" pitchFamily="34" charset="0"/>
              </a:rPr>
              <a:t>. by </a:t>
            </a:r>
            <a:r>
              <a:rPr lang="en-US" sz="1900" dirty="0" err="1">
                <a:latin typeface="Trebuchet MS" panose="020B0603020202020204" pitchFamily="34" charset="0"/>
              </a:rPr>
              <a:t>mali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zabezpečiť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primerané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úpravy</a:t>
            </a:r>
            <a:r>
              <a:rPr lang="en-US" sz="1900" dirty="0">
                <a:latin typeface="Trebuchet MS" panose="020B0603020202020204" pitchFamily="34" charset="0"/>
              </a:rPr>
              <a:t> pre </a:t>
            </a:r>
            <a:r>
              <a:rPr lang="en-US" sz="1900" dirty="0" err="1">
                <a:latin typeface="Trebuchet MS" panose="020B0603020202020204" pitchFamily="34" charset="0"/>
              </a:rPr>
              <a:t>zamestnancov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ktorí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potrebujú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čas</a:t>
            </a:r>
            <a:r>
              <a:rPr lang="en-US" sz="1900" dirty="0"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latin typeface="Trebuchet MS" panose="020B0603020202020204" pitchFamily="34" charset="0"/>
              </a:rPr>
              <a:t>priestor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iné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vybavenie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dodržiavanie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svojich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duchovných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praktík</a:t>
            </a:r>
            <a:r>
              <a:rPr lang="en-US" sz="1900" dirty="0">
                <a:latin typeface="Trebuchet MS" panose="020B0603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1900" dirty="0" err="1">
                <a:latin typeface="Trebuchet MS" panose="020B0603020202020204" pitchFamily="34" charset="0"/>
              </a:rPr>
              <a:t>Môžu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existovať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odôvodnené</a:t>
            </a:r>
            <a:r>
              <a:rPr lang="en-US" sz="1900" dirty="0">
                <a:latin typeface="Trebuchet MS" panose="020B0603020202020204" pitchFamily="34" charset="0"/>
              </a:rPr>
              <a:t> a </a:t>
            </a:r>
            <a:r>
              <a:rPr lang="en-US" sz="1900" dirty="0" err="1">
                <a:latin typeface="Trebuchet MS" panose="020B0603020202020204" pitchFamily="34" charset="0"/>
              </a:rPr>
              <a:t>oprávnené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výnimky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dovoľujúce</a:t>
            </a:r>
            <a:r>
              <a:rPr lang="en-US" sz="1900" dirty="0">
                <a:latin typeface="Trebuchet MS" panose="020B0603020202020204" pitchFamily="34" charset="0"/>
              </a:rPr>
              <a:t> v </a:t>
            </a:r>
            <a:r>
              <a:rPr lang="en-US" sz="1900" dirty="0" err="1">
                <a:latin typeface="Trebuchet MS" panose="020B0603020202020204" pitchFamily="34" charset="0"/>
              </a:rPr>
              <a:t>niektorých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prípadoch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rozdielne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zaobchádzanie</a:t>
            </a:r>
            <a:r>
              <a:rPr lang="en-US" sz="1900" dirty="0">
                <a:latin typeface="Trebuchet MS" panose="020B0603020202020204" pitchFamily="34" charset="0"/>
              </a:rPr>
              <a:t> z </a:t>
            </a:r>
            <a:r>
              <a:rPr lang="en-US" sz="1900" dirty="0" err="1">
                <a:latin typeface="Trebuchet MS" panose="020B0603020202020204" pitchFamily="34" charset="0"/>
              </a:rPr>
              <a:t>dôvodu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náboženstva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alebo</a:t>
            </a:r>
            <a:r>
              <a:rPr lang="en-US" sz="1900" dirty="0"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latin typeface="Trebuchet MS" panose="020B0603020202020204" pitchFamily="34" charset="0"/>
              </a:rPr>
              <a:t>vyznania</a:t>
            </a:r>
            <a:r>
              <a:rPr lang="en-US" sz="19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A person pointing at a sign with a person in front of him&#10;&#10;Description automatically generated">
            <a:extLst>
              <a:ext uri="{FF2B5EF4-FFF2-40B4-BE49-F238E27FC236}">
                <a16:creationId xmlns:a16="http://schemas.microsoft.com/office/drawing/2014/main" id="{E6EA2244-C081-94A1-7D43-FFC7096E59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764" b="16553"/>
          <a:stretch/>
        </p:blipFill>
        <p:spPr>
          <a:xfrm>
            <a:off x="984504" y="2360224"/>
            <a:ext cx="3426131" cy="2284656"/>
          </a:xfrm>
          <a:prstGeom prst="rect">
            <a:avLst/>
          </a:prstGeo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8EDE9597-FA06-7EDE-B76E-1AD1611EFD73}"/>
              </a:ext>
            </a:extLst>
          </p:cNvPr>
          <p:cNvSpPr/>
          <p:nvPr/>
        </p:nvSpPr>
        <p:spPr>
          <a:xfrm rot="16200000">
            <a:off x="-3000327" y="3104638"/>
            <a:ext cx="6858000" cy="64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www.Bez-strachu.sk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51FD5387-7B45-728A-762B-492634661D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89381" r="3765" b="2618"/>
          <a:stretch/>
        </p:blipFill>
        <p:spPr>
          <a:xfrm>
            <a:off x="984504" y="6154868"/>
            <a:ext cx="568003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82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{DCDAF942-AEED-4746-9B04-B29855C92E69}tf10001070</Template>
  <TotalTime>408</TotalTime>
  <Words>5042</Words>
  <Application>Microsoft Office PowerPoint</Application>
  <PresentationFormat>Širokouhlá</PresentationFormat>
  <Paragraphs>294</Paragraphs>
  <Slides>33</Slides>
  <Notes>21</Notes>
  <HiddenSlides>0</HiddenSlides>
  <MMClips>0</MMClips>
  <ScaleCrop>false</ScaleCrop>
  <HeadingPairs>
    <vt:vector size="6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33</vt:i4>
      </vt:variant>
    </vt:vector>
  </HeadingPairs>
  <TitlesOfParts>
    <vt:vector size="43" baseType="lpstr">
      <vt:lpstr>Arial</vt:lpstr>
      <vt:lpstr>Calibri</vt:lpstr>
      <vt:lpstr>Graphik</vt:lpstr>
      <vt:lpstr>noto-serif</vt:lpstr>
      <vt:lpstr>Rockwell</vt:lpstr>
      <vt:lpstr>Rockwell Condensed</vt:lpstr>
      <vt:lpstr>Rockwell Extra Bold</vt:lpstr>
      <vt:lpstr>Trebuchet MS</vt:lpstr>
      <vt:lpstr>Wingdings</vt:lpstr>
      <vt:lpstr>Wood Type</vt:lpstr>
      <vt:lpstr>Diskriminácia  na pracovisku</vt:lpstr>
      <vt:lpstr>OBSAH SEMINÁRA</vt:lpstr>
      <vt:lpstr>Čo je diskriminácia na pracovisku </vt:lpstr>
      <vt:lpstr>Zákonník práce</vt:lpstr>
      <vt:lpstr>ZÁKONNÍK PRÁCE</vt:lpstr>
      <vt:lpstr>Typy diskriminácie na pracovisku</vt:lpstr>
      <vt:lpstr>Diskriminácia na Slovensku </vt:lpstr>
      <vt:lpstr>Rasová diskriminácia</vt:lpstr>
      <vt:lpstr>Náboženská diskriminácia</vt:lpstr>
      <vt:lpstr>Diskriminácia v tehotenstve</vt:lpstr>
      <vt:lpstr>Diskriminácia na základe zdravotného postihnutia</vt:lpstr>
      <vt:lpstr>Diskriminácia na základe veku</vt:lpstr>
      <vt:lpstr>Diskriminácia na základe rodovej identity</vt:lpstr>
      <vt:lpstr>Súhrn indikátorov rodovej rovnosti za rok 2018 </vt:lpstr>
      <vt:lpstr>LGBTQ+ DISKRIMINÁCIA</vt:lpstr>
      <vt:lpstr>Prezentácia programu PowerPoint</vt:lpstr>
      <vt:lpstr>Bossing</vt:lpstr>
      <vt:lpstr>Prejavy bossingu</vt:lpstr>
      <vt:lpstr>Mobbing</vt:lpstr>
      <vt:lpstr>Prejavy mobbingu</vt:lpstr>
      <vt:lpstr>Sexuálne obťažovanie</vt:lpstr>
      <vt:lpstr>FORMY SEXUÁLNEHO OBŤAŽOVANIA</vt:lpstr>
      <vt:lpstr>Ako sa brániť OBŤAŽOVANIU AKO OBEŤ ČI POZOROVATEĽ</vt:lpstr>
      <vt:lpstr>AKO PRISTUPOVAŤ K SEXUÁLNEMU OBŤAŽOVANIU ZAMESTNÁVATEĽOM?</vt:lpstr>
      <vt:lpstr>Dáta z usa</vt:lpstr>
      <vt:lpstr>Stalo sa Vám? </vt:lpstr>
      <vt:lpstr>MOŽNOSTI NAHLASOVANIA DISKRIMINÁCIE</vt:lpstr>
      <vt:lpstr>MOŽNOSTI NAHLASOVANIA DISKRIMINÁCIE</vt:lpstr>
      <vt:lpstr>Povinnosti zamestnávateľa</vt:lpstr>
      <vt:lpstr>Prezentácia programu PowerPoint</vt:lpstr>
      <vt:lpstr>Ako sa vyhnúť diskriminácii na pracovisku z pohľadu zamestnávateľa - Odporúčania</vt:lpstr>
      <vt:lpstr>Čo je a čo nie je diskriminácia na pracovisku</vt:lpstr>
      <vt:lpstr>ĎakujemE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Diskriminácia na pracovisku</dc:title>
  <dc:creator>Dominika Marcinova</dc:creator>
  <cp:lastModifiedBy>Boris Morvay</cp:lastModifiedBy>
  <cp:revision>52</cp:revision>
  <dcterms:created xsi:type="dcterms:W3CDTF">2023-08-03T21:32:08Z</dcterms:created>
  <dcterms:modified xsi:type="dcterms:W3CDTF">2023-11-23T20:53:12Z</dcterms:modified>
</cp:coreProperties>
</file>